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9" r:id="rId2"/>
  </p:sldMasterIdLst>
  <p:notesMasterIdLst>
    <p:notesMasterId r:id="rId25"/>
  </p:notesMasterIdLst>
  <p:handoutMasterIdLst>
    <p:handoutMasterId r:id="rId26"/>
  </p:handoutMasterIdLst>
  <p:sldIdLst>
    <p:sldId id="1459" r:id="rId3"/>
    <p:sldId id="1836" r:id="rId4"/>
    <p:sldId id="1837" r:id="rId5"/>
    <p:sldId id="1838" r:id="rId6"/>
    <p:sldId id="1839" r:id="rId7"/>
    <p:sldId id="1842" r:id="rId8"/>
    <p:sldId id="1846" r:id="rId9"/>
    <p:sldId id="1847" r:id="rId10"/>
    <p:sldId id="1848" r:id="rId11"/>
    <p:sldId id="1849" r:id="rId12"/>
    <p:sldId id="1850" r:id="rId13"/>
    <p:sldId id="1851" r:id="rId14"/>
    <p:sldId id="1829" r:id="rId15"/>
    <p:sldId id="1843" r:id="rId16"/>
    <p:sldId id="1844" r:id="rId17"/>
    <p:sldId id="1845" r:id="rId18"/>
    <p:sldId id="1830" r:id="rId19"/>
    <p:sldId id="1831" r:id="rId20"/>
    <p:sldId id="1832" r:id="rId21"/>
    <p:sldId id="1833" r:id="rId22"/>
    <p:sldId id="1834" r:id="rId23"/>
    <p:sldId id="1835" r:id="rId2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Thomson" initials="RT" lastIdx="1" clrIdx="0">
    <p:extLst>
      <p:ext uri="{19B8F6BF-5375-455C-9EA6-DF929625EA0E}">
        <p15:presenceInfo xmlns:p15="http://schemas.microsoft.com/office/powerpoint/2012/main" userId="ea0d17b4b798ba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9" autoAdjust="0"/>
    <p:restoredTop sz="92590" autoAdjust="0"/>
  </p:normalViewPr>
  <p:slideViewPr>
    <p:cSldViewPr snapToGrid="0" showGuides="1">
      <p:cViewPr varScale="1">
        <p:scale>
          <a:sx n="108" d="100"/>
          <a:sy n="108" d="100"/>
        </p:scale>
        <p:origin x="1626" y="9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36" Type="http://schemas.openxmlformats.org/officeDocument/2006/relationships/customXml" Target="../customXml/item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46B512E9-BEF1-4BA2-A314-6991C0F2E2C8}" type="datetimeFigureOut">
              <a:rPr lang="en-US" smtClean="0"/>
              <a:t>3/21/2019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EE7C766-0A90-4B6F-B3BA-2EDC973BD1EC}" type="slidenum">
              <a:rPr lang="en-US" smtClean="0"/>
              <a:t>‹#›</a:t>
            </a:fld>
            <a:endParaRPr lang="en-US"/>
          </a:p>
        </p:txBody>
      </p:sp>
    </p:spTree>
    <p:extLst>
      <p:ext uri="{BB962C8B-B14F-4D97-AF65-F5344CB8AC3E}">
        <p14:creationId xmlns:p14="http://schemas.microsoft.com/office/powerpoint/2010/main" val="236622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C5C2636-C990-4530-A829-B109D7E00DC5}" type="datetimeFigureOut">
              <a:rPr lang="en-US" smtClean="0"/>
              <a:t>3/21/2019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3448F1B-2A2D-4925-AE4B-1BAC7DDBA9AF}" type="slidenum">
              <a:rPr lang="en-US" smtClean="0"/>
              <a:t>‹#›</a:t>
            </a:fld>
            <a:endParaRPr lang="en-US"/>
          </a:p>
        </p:txBody>
      </p:sp>
    </p:spTree>
    <p:extLst>
      <p:ext uri="{BB962C8B-B14F-4D97-AF65-F5344CB8AC3E}">
        <p14:creationId xmlns:p14="http://schemas.microsoft.com/office/powerpoint/2010/main" val="228381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4988" y="382588"/>
            <a:ext cx="3705225" cy="2779712"/>
          </a:xfrm>
        </p:spPr>
      </p:sp>
      <p:sp>
        <p:nvSpPr>
          <p:cNvPr id="3" name="Notes Placeholder 2"/>
          <p:cNvSpPr>
            <a:spLocks noGrp="1"/>
          </p:cNvSpPr>
          <p:nvPr>
            <p:ph type="body" idx="1"/>
          </p:nvPr>
        </p:nvSpPr>
        <p:spPr>
          <a:xfrm>
            <a:off x="731520" y="3351882"/>
            <a:ext cx="5852160" cy="5996529"/>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82549" rtl="0" eaLnBrk="1" fontAlgn="auto" latinLnBrk="0" hangingPunct="1">
              <a:lnSpc>
                <a:spcPct val="100000"/>
              </a:lnSpc>
              <a:spcBef>
                <a:spcPts val="0"/>
              </a:spcBef>
              <a:spcAft>
                <a:spcPts val="0"/>
              </a:spcAft>
              <a:buClrTx/>
              <a:buSzTx/>
              <a:buFontTx/>
              <a:buNone/>
              <a:tabLst/>
              <a:defRPr/>
            </a:pPr>
            <a:fld id="{E537C5B1-C832-47E5-95A8-75CF4841ADE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254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22130B67-56B8-41FF-A941-D565543C19B0}"/>
              </a:ext>
            </a:extLst>
          </p:cNvPr>
          <p:cNvSpPr>
            <a:spLocks noGrp="1"/>
          </p:cNvSpPr>
          <p:nvPr>
            <p:ph type="ftr" sz="quarter" idx="11"/>
          </p:nvPr>
        </p:nvSpPr>
        <p:spPr/>
        <p:txBody>
          <a:bodyPr/>
          <a:lstStyle/>
          <a:p>
            <a:pPr marL="0" marR="0" lvl="0" indent="0" algn="l" defTabSz="45652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Draft, Subject to Change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096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48F1B-2A2D-4925-AE4B-1BAC7DDBA9AF}" type="slidenum">
              <a:rPr lang="en-US" smtClean="0"/>
              <a:t>22</a:t>
            </a:fld>
            <a:endParaRPr lang="en-US"/>
          </a:p>
        </p:txBody>
      </p:sp>
    </p:spTree>
    <p:extLst>
      <p:ext uri="{BB962C8B-B14F-4D97-AF65-F5344CB8AC3E}">
        <p14:creationId xmlns:p14="http://schemas.microsoft.com/office/powerpoint/2010/main" val="117219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661988"/>
            <a:ext cx="4321175" cy="3240087"/>
          </a:xfrm>
        </p:spPr>
      </p:sp>
      <p:sp>
        <p:nvSpPr>
          <p:cNvPr id="3" name="Notes Placeholder 2"/>
          <p:cNvSpPr>
            <a:spLocks noGrp="1"/>
          </p:cNvSpPr>
          <p:nvPr>
            <p:ph type="body" idx="1"/>
          </p:nvPr>
        </p:nvSpPr>
        <p:spPr/>
        <p:txBody>
          <a:bodyPr/>
          <a:lstStyle/>
          <a:p>
            <a:pPr marL="5034" defTabSz="483235">
              <a:spcBef>
                <a:spcPts val="1269"/>
              </a:spcBef>
              <a:tabLst>
                <a:tab pos="6042113" algn="l"/>
              </a:tabLst>
              <a:defRPr/>
            </a:pPr>
            <a:r>
              <a:rPr lang="en-US" dirty="0"/>
              <a:t>Sites is a sustainable surface water project that uses available facilities and adds storage and conveyance to:</a:t>
            </a:r>
          </a:p>
          <a:p>
            <a:pPr marL="233634" indent="-228600" defTabSz="483235">
              <a:spcBef>
                <a:spcPts val="1269"/>
              </a:spcBef>
              <a:buAutoNum type="arabicParenR"/>
              <a:tabLst>
                <a:tab pos="6042113" algn="l"/>
              </a:tabLst>
              <a:defRPr/>
            </a:pPr>
            <a:r>
              <a:rPr lang="en-US" dirty="0"/>
              <a:t>improve conditions for chinook salmon in drier years and delta smelt in all late-summers and falls</a:t>
            </a:r>
          </a:p>
          <a:p>
            <a:pPr marL="233634" indent="-228600" defTabSz="483235">
              <a:spcBef>
                <a:spcPts val="1269"/>
              </a:spcBef>
              <a:buAutoNum type="arabicParenR"/>
              <a:tabLst>
                <a:tab pos="6042113" algn="l"/>
              </a:tabLst>
              <a:defRPr/>
            </a:pPr>
            <a:r>
              <a:rPr lang="en-US" dirty="0"/>
              <a:t>Increases deliveries to wildlife refuges in dry years</a:t>
            </a:r>
          </a:p>
          <a:p>
            <a:pPr marL="233634" indent="-228600" defTabSz="483235">
              <a:spcBef>
                <a:spcPts val="1269"/>
              </a:spcBef>
              <a:buAutoNum type="arabicParenR"/>
              <a:tabLst>
                <a:tab pos="6042113" algn="l"/>
              </a:tabLst>
              <a:defRPr/>
            </a:pPr>
            <a:r>
              <a:rPr lang="en-US" dirty="0"/>
              <a:t>Eliminates floods that closed I-5</a:t>
            </a:r>
          </a:p>
          <a:p>
            <a:pPr marL="233634" indent="-228600" defTabSz="483235">
              <a:spcBef>
                <a:spcPts val="1269"/>
              </a:spcBef>
              <a:buAutoNum type="arabicParenR"/>
              <a:tabLst>
                <a:tab pos="6042113" algn="l"/>
              </a:tabLst>
              <a:defRPr/>
            </a:pPr>
            <a:r>
              <a:rPr lang="en-US" dirty="0"/>
              <a:t>Increases water supplies for families, farms and business in drier years</a:t>
            </a:r>
          </a:p>
          <a:p>
            <a:pPr marL="233634" indent="-228600" defTabSz="483235">
              <a:spcBef>
                <a:spcPts val="1269"/>
              </a:spcBef>
              <a:buAutoNum type="arabicParenR"/>
              <a:tabLst>
                <a:tab pos="6042113" algn="l"/>
              </a:tabLst>
              <a:defRPr/>
            </a:pPr>
            <a:r>
              <a:rPr lang="en-US" dirty="0"/>
              <a:t>Is more effective as climate changes occurs</a:t>
            </a:r>
          </a:p>
          <a:p>
            <a:pPr marL="5034" indent="0" defTabSz="483235">
              <a:spcBef>
                <a:spcPts val="1269"/>
              </a:spcBef>
              <a:buNone/>
              <a:tabLst>
                <a:tab pos="6042113" algn="l"/>
              </a:tabLst>
              <a:defRPr/>
            </a:pPr>
            <a:endParaRPr lang="en-US" dirty="0"/>
          </a:p>
          <a:p>
            <a:pPr marL="5034" indent="0" defTabSz="483235">
              <a:spcBef>
                <a:spcPts val="1269"/>
              </a:spcBef>
              <a:buNone/>
              <a:tabLst>
                <a:tab pos="6042113" algn="l"/>
              </a:tabLst>
              <a:defRPr/>
            </a:pPr>
            <a:endParaRPr lang="en-US" dirty="0"/>
          </a:p>
          <a:p>
            <a:pPr marL="233634" indent="-228600" defTabSz="483235">
              <a:spcBef>
                <a:spcPts val="1269"/>
              </a:spcBef>
              <a:buAutoNum type="arabicParenR"/>
              <a:tabLst>
                <a:tab pos="6042113" algn="l"/>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CFC346-92B9-48F5-86F8-9FC60740D65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16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48F1B-2A2D-4925-AE4B-1BAC7DDBA9AF}" type="slidenum">
              <a:rPr lang="en-US" smtClean="0"/>
              <a:t>5</a:t>
            </a:fld>
            <a:endParaRPr lang="en-US"/>
          </a:p>
        </p:txBody>
      </p:sp>
    </p:spTree>
    <p:extLst>
      <p:ext uri="{BB962C8B-B14F-4D97-AF65-F5344CB8AC3E}">
        <p14:creationId xmlns:p14="http://schemas.microsoft.com/office/powerpoint/2010/main" val="367037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err="1"/>
              <a:t>Pub.L</a:t>
            </a:r>
            <a:r>
              <a:rPr lang="en-US" sz="1000" dirty="0"/>
              <a:t>. 114-322: 4007(</a:t>
            </a:r>
            <a:r>
              <a:rPr lang="en-US" sz="1000" dirty="0" err="1"/>
              <a:t>i</a:t>
            </a:r>
            <a:r>
              <a:rPr lang="en-US" sz="1000" dirty="0"/>
              <a:t>): Deemed feasible before Jan 1, 2021.</a:t>
            </a:r>
          </a:p>
          <a:p>
            <a:r>
              <a:rPr lang="en-US" sz="1000" dirty="0"/>
              <a:t>4013 Be in construction before 2021 Dec 16</a:t>
            </a:r>
          </a:p>
        </p:txBody>
      </p:sp>
      <p:sp>
        <p:nvSpPr>
          <p:cNvPr id="4" name="Slide Number Placeholder 3"/>
          <p:cNvSpPr>
            <a:spLocks noGrp="1"/>
          </p:cNvSpPr>
          <p:nvPr>
            <p:ph type="sldNum" sz="quarter" idx="10"/>
          </p:nvPr>
        </p:nvSpPr>
        <p:spPr/>
        <p:txBody>
          <a:bodyPr/>
          <a:lstStyle/>
          <a:p>
            <a:pPr marL="0" marR="0" lvl="0" indent="0" algn="r" defTabSz="545301" rtl="0" eaLnBrk="1" fontAlgn="auto" latinLnBrk="0" hangingPunct="1">
              <a:lnSpc>
                <a:spcPct val="100000"/>
              </a:lnSpc>
              <a:spcBef>
                <a:spcPts val="0"/>
              </a:spcBef>
              <a:spcAft>
                <a:spcPts val="0"/>
              </a:spcAft>
              <a:buClrTx/>
              <a:buSzTx/>
              <a:buFontTx/>
              <a:buNone/>
              <a:tabLst/>
              <a:defRPr/>
            </a:pPr>
            <a:fld id="{FC8FC866-8768-4C6C-969B-0AEFFB8470F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545301"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xmlns="" id="{DB34DA4E-FB2B-407A-872F-506CAAF6BE15}"/>
              </a:ext>
            </a:extLst>
          </p:cNvPr>
          <p:cNvSpPr>
            <a:spLocks noGrp="1"/>
          </p:cNvSpPr>
          <p:nvPr>
            <p:ph type="ftr" sz="quarter" idx="11"/>
          </p:nvPr>
        </p:nvSpPr>
        <p:spPr/>
        <p:txBody>
          <a:bodyPr/>
          <a:lstStyle/>
          <a:p>
            <a:pPr marL="0" marR="0" lvl="0" indent="0" algn="l" defTabSz="45705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Working Draft, Subject to Change</a:t>
            </a:r>
          </a:p>
        </p:txBody>
      </p:sp>
      <p:sp>
        <p:nvSpPr>
          <p:cNvPr id="6" name="Header Placeholder 5">
            <a:extLst>
              <a:ext uri="{FF2B5EF4-FFF2-40B4-BE49-F238E27FC236}">
                <a16:creationId xmlns:a16="http://schemas.microsoft.com/office/drawing/2014/main" xmlns="" id="{7D188ED2-D4D0-448B-8011-E8E28B77D282}"/>
              </a:ext>
            </a:extLst>
          </p:cNvPr>
          <p:cNvSpPr>
            <a:spLocks noGrp="1"/>
          </p:cNvSpPr>
          <p:nvPr>
            <p:ph type="hdr" sz="quarter" idx="12"/>
          </p:nvPr>
        </p:nvSpPr>
        <p:spPr/>
        <p:txBody>
          <a:bodyPr/>
          <a:lstStyle/>
          <a:p>
            <a:pPr marL="0" marR="0" lvl="0" indent="0" algn="l" defTabSz="45705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Sites Project Overview</a:t>
            </a:r>
          </a:p>
        </p:txBody>
      </p:sp>
    </p:spTree>
    <p:extLst>
      <p:ext uri="{BB962C8B-B14F-4D97-AF65-F5344CB8AC3E}">
        <p14:creationId xmlns:p14="http://schemas.microsoft.com/office/powerpoint/2010/main" val="426573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661988"/>
            <a:ext cx="4321175" cy="3240087"/>
          </a:xfrm>
        </p:spPr>
      </p:sp>
      <p:sp>
        <p:nvSpPr>
          <p:cNvPr id="3" name="Notes Placeholder 2"/>
          <p:cNvSpPr>
            <a:spLocks noGrp="1"/>
          </p:cNvSpPr>
          <p:nvPr>
            <p:ph type="body" idx="1"/>
          </p:nvPr>
        </p:nvSpPr>
        <p:spPr/>
        <p:txBody>
          <a:bodyPr/>
          <a:lstStyle/>
          <a:p>
            <a:pPr marL="5034" defTabSz="483235">
              <a:spcBef>
                <a:spcPts val="1269"/>
              </a:spcBef>
              <a:tabLst>
                <a:tab pos="6042113" algn="l"/>
              </a:tabLst>
              <a:defRPr/>
            </a:pPr>
            <a:r>
              <a:rPr lang="en-US" dirty="0"/>
              <a:t>Sites is a sustainable surface water project that uses available facilities and adds storage and conveyance to:</a:t>
            </a:r>
          </a:p>
          <a:p>
            <a:pPr marL="233634" indent="-228600" defTabSz="483235">
              <a:spcBef>
                <a:spcPts val="1269"/>
              </a:spcBef>
              <a:buAutoNum type="arabicParenR"/>
              <a:tabLst>
                <a:tab pos="6042113" algn="l"/>
              </a:tabLst>
              <a:defRPr/>
            </a:pPr>
            <a:r>
              <a:rPr lang="en-US" dirty="0"/>
              <a:t>improve conditions for chinook salmon in drier years and delta smelt in all late-summers and falls</a:t>
            </a:r>
          </a:p>
          <a:p>
            <a:pPr marL="233634" indent="-228600" defTabSz="483235">
              <a:spcBef>
                <a:spcPts val="1269"/>
              </a:spcBef>
              <a:buAutoNum type="arabicParenR"/>
              <a:tabLst>
                <a:tab pos="6042113" algn="l"/>
              </a:tabLst>
              <a:defRPr/>
            </a:pPr>
            <a:r>
              <a:rPr lang="en-US" dirty="0"/>
              <a:t>Increases deliveries to wildlife refuges in dry years</a:t>
            </a:r>
          </a:p>
          <a:p>
            <a:pPr marL="233634" indent="-228600" defTabSz="483235">
              <a:spcBef>
                <a:spcPts val="1269"/>
              </a:spcBef>
              <a:buAutoNum type="arabicParenR"/>
              <a:tabLst>
                <a:tab pos="6042113" algn="l"/>
              </a:tabLst>
              <a:defRPr/>
            </a:pPr>
            <a:r>
              <a:rPr lang="en-US" dirty="0"/>
              <a:t>Eliminates floods that closed I-5</a:t>
            </a:r>
          </a:p>
          <a:p>
            <a:pPr marL="233634" indent="-228600" defTabSz="483235">
              <a:spcBef>
                <a:spcPts val="1269"/>
              </a:spcBef>
              <a:buAutoNum type="arabicParenR"/>
              <a:tabLst>
                <a:tab pos="6042113" algn="l"/>
              </a:tabLst>
              <a:defRPr/>
            </a:pPr>
            <a:r>
              <a:rPr lang="en-US" dirty="0"/>
              <a:t>Increases water supplies for families, farms and business in drier years</a:t>
            </a:r>
          </a:p>
          <a:p>
            <a:pPr marL="233634" indent="-228600" defTabSz="483235">
              <a:spcBef>
                <a:spcPts val="1269"/>
              </a:spcBef>
              <a:buAutoNum type="arabicParenR"/>
              <a:tabLst>
                <a:tab pos="6042113" algn="l"/>
              </a:tabLst>
              <a:defRPr/>
            </a:pPr>
            <a:r>
              <a:rPr lang="en-US" dirty="0"/>
              <a:t>Is more effective as climate changes occurs</a:t>
            </a:r>
          </a:p>
          <a:p>
            <a:pPr marL="5034" indent="0" defTabSz="483235">
              <a:spcBef>
                <a:spcPts val="1269"/>
              </a:spcBef>
              <a:buNone/>
              <a:tabLst>
                <a:tab pos="6042113" algn="l"/>
              </a:tabLst>
              <a:defRPr/>
            </a:pPr>
            <a:endParaRPr lang="en-US" dirty="0"/>
          </a:p>
          <a:p>
            <a:pPr marL="5034" indent="0" defTabSz="483235">
              <a:spcBef>
                <a:spcPts val="1269"/>
              </a:spcBef>
              <a:buNone/>
              <a:tabLst>
                <a:tab pos="6042113" algn="l"/>
              </a:tabLst>
              <a:defRPr/>
            </a:pPr>
            <a:endParaRPr lang="en-US" dirty="0"/>
          </a:p>
          <a:p>
            <a:pPr marL="233634" indent="-228600" defTabSz="483235">
              <a:spcBef>
                <a:spcPts val="1269"/>
              </a:spcBef>
              <a:buAutoNum type="arabicParenR"/>
              <a:tabLst>
                <a:tab pos="6042113" algn="l"/>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CFC346-92B9-48F5-86F8-9FC60740D65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60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BF923-0254-49B9-B549-7C0BDDD02BB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941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48F1B-2A2D-4925-AE4B-1BAC7DDBA9AF}" type="slidenum">
              <a:rPr lang="en-US" smtClean="0"/>
              <a:t>19</a:t>
            </a:fld>
            <a:endParaRPr lang="en-US"/>
          </a:p>
        </p:txBody>
      </p:sp>
    </p:spTree>
    <p:extLst>
      <p:ext uri="{BB962C8B-B14F-4D97-AF65-F5344CB8AC3E}">
        <p14:creationId xmlns:p14="http://schemas.microsoft.com/office/powerpoint/2010/main" val="2254135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48F1B-2A2D-4925-AE4B-1BAC7DDBA9AF}" type="slidenum">
              <a:rPr lang="en-US" smtClean="0"/>
              <a:t>20</a:t>
            </a:fld>
            <a:endParaRPr lang="en-US"/>
          </a:p>
        </p:txBody>
      </p:sp>
    </p:spTree>
    <p:extLst>
      <p:ext uri="{BB962C8B-B14F-4D97-AF65-F5344CB8AC3E}">
        <p14:creationId xmlns:p14="http://schemas.microsoft.com/office/powerpoint/2010/main" val="3623325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48F1B-2A2D-4925-AE4B-1BAC7DDBA9AF}" type="slidenum">
              <a:rPr lang="en-US" smtClean="0"/>
              <a:t>21</a:t>
            </a:fld>
            <a:endParaRPr lang="en-US"/>
          </a:p>
        </p:txBody>
      </p:sp>
    </p:spTree>
    <p:extLst>
      <p:ext uri="{BB962C8B-B14F-4D97-AF65-F5344CB8AC3E}">
        <p14:creationId xmlns:p14="http://schemas.microsoft.com/office/powerpoint/2010/main" val="183608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9390E9-376A-404E-AB4E-95DBE796A681}" type="datetime1">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2029954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AF1CB3-3F7F-4DFC-AD6B-8BE54C3F7750}" type="datetime1">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8768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7B3E5C-F7EC-4B74-B53D-AF876B2B37D3}" type="datetime1">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3722771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b="1">
                <a:latin typeface="Montserrat" charset="0"/>
                <a:ea typeface="Montserrat" charset="0"/>
                <a:cs typeface="Montserrat" charset="0"/>
              </a:rPr>
              <a:t>|        </a:t>
            </a:r>
            <a:fld id="{2DD1FD27-B4A3-BF42-A887-F576A1EBFC7C}" type="datetimeFigureOut">
              <a:rPr lang="en-US" b="1" smtClean="0">
                <a:latin typeface="Montserrat" charset="0"/>
                <a:ea typeface="Montserrat" charset="0"/>
                <a:cs typeface="Montserrat" charset="0"/>
              </a:rPr>
              <a:pPr/>
              <a:t>3/21/2019</a:t>
            </a:fld>
            <a:endParaRPr lang="en-US" b="1" dirty="0">
              <a:latin typeface="Montserrat" charset="0"/>
              <a:ea typeface="Montserrat" charset="0"/>
              <a:cs typeface="Montserrat" charset="0"/>
            </a:endParaRPr>
          </a:p>
        </p:txBody>
      </p:sp>
      <p:sp>
        <p:nvSpPr>
          <p:cNvPr id="4" name="Slide Number Placeholder 3"/>
          <p:cNvSpPr>
            <a:spLocks noGrp="1"/>
          </p:cNvSpPr>
          <p:nvPr>
            <p:ph type="sldNum" sz="quarter" idx="11"/>
          </p:nvPr>
        </p:nvSpPr>
        <p:spPr/>
        <p:txBody>
          <a:bodyPr/>
          <a:lstStyle/>
          <a:p>
            <a:fld id="{C70BBDED-7443-A343-AD09-28D8B10B9D7F}" type="slidenum">
              <a:rPr lang="en-US" b="1" smtClean="0">
                <a:latin typeface="Montserrat" charset="0"/>
                <a:ea typeface="Montserrat" charset="0"/>
                <a:cs typeface="Montserrat" charset="0"/>
              </a:rPr>
              <a:pPr/>
              <a:t>‹#›</a:t>
            </a:fld>
            <a:endParaRPr lang="en-US" b="1" dirty="0">
              <a:latin typeface="Montserrat" charset="0"/>
              <a:ea typeface="Montserrat" charset="0"/>
              <a:cs typeface="Montserrat"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6" name="Title 1"/>
          <p:cNvSpPr>
            <a:spLocks noGrp="1"/>
          </p:cNvSpPr>
          <p:nvPr>
            <p:ph type="title"/>
          </p:nvPr>
        </p:nvSpPr>
        <p:spPr>
          <a:xfrm>
            <a:off x="629841" y="273686"/>
            <a:ext cx="7886700" cy="953313"/>
          </a:xfrm>
        </p:spPr>
        <p:txBody>
          <a:bodyPr>
            <a:normAutofit/>
          </a:bodyPr>
          <a:lstStyle>
            <a:lvl1pP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37272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628650" y="1318439"/>
            <a:ext cx="7886700" cy="4901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a:blip r:embed="rId3">
            <a:alphaModFix amt="39000"/>
          </a:blip>
          <a:stretch>
            <a:fillRect/>
          </a:stretch>
        </p:blipFill>
        <p:spPr>
          <a:xfrm>
            <a:off x="7296927" y="3563484"/>
            <a:ext cx="1021832" cy="2461079"/>
          </a:xfrm>
          <a:prstGeom prst="rect">
            <a:avLst/>
          </a:prstGeom>
        </p:spPr>
      </p:pic>
      <p:sp>
        <p:nvSpPr>
          <p:cNvPr id="14" name="Date Placeholder 3"/>
          <p:cNvSpPr>
            <a:spLocks noGrp="1"/>
          </p:cNvSpPr>
          <p:nvPr>
            <p:ph type="dt" sz="half" idx="2"/>
          </p:nvPr>
        </p:nvSpPr>
        <p:spPr>
          <a:xfrm>
            <a:off x="919850" y="6356351"/>
            <a:ext cx="2057400" cy="365125"/>
          </a:xfrm>
          <a:prstGeom prst="rect">
            <a:avLst/>
          </a:prstGeom>
        </p:spPr>
        <p:txBody>
          <a:bodyPr vert="horz" lIns="91440" tIns="45720" rIns="91440" bIns="45720" rtlCol="0" anchor="ctr"/>
          <a:lstStyle>
            <a:lvl1pPr algn="l">
              <a:defRPr sz="900" baseline="0">
                <a:solidFill>
                  <a:schemeClr val="bg1"/>
                </a:solidFill>
              </a:defRPr>
            </a:lvl1pPr>
          </a:lstStyle>
          <a:p>
            <a:r>
              <a:rPr lang="en-US" b="1" dirty="0">
                <a:latin typeface="Montserrat" charset="0"/>
                <a:ea typeface="Montserrat" charset="0"/>
                <a:cs typeface="Montserrat" charset="0"/>
              </a:rPr>
              <a:t>|        </a:t>
            </a:r>
            <a:fld id="{2DD1FD27-B4A3-BF42-A887-F576A1EBFC7C}" type="datetimeFigureOut">
              <a:rPr lang="en-US" b="1" smtClean="0">
                <a:latin typeface="Montserrat" charset="0"/>
                <a:ea typeface="Montserrat" charset="0"/>
                <a:cs typeface="Montserrat" charset="0"/>
              </a:rPr>
              <a:pPr/>
              <a:t>3/21/2019</a:t>
            </a:fld>
            <a:endParaRPr lang="en-US" b="1" dirty="0">
              <a:latin typeface="Montserrat" charset="0"/>
              <a:ea typeface="Montserrat" charset="0"/>
              <a:cs typeface="Montserrat" charset="0"/>
            </a:endParaRPr>
          </a:p>
        </p:txBody>
      </p:sp>
      <p:sp>
        <p:nvSpPr>
          <p:cNvPr id="15" name="Slide Number Placeholder 5"/>
          <p:cNvSpPr>
            <a:spLocks noGrp="1"/>
          </p:cNvSpPr>
          <p:nvPr>
            <p:ph type="sldNum" sz="quarter" idx="4"/>
          </p:nvPr>
        </p:nvSpPr>
        <p:spPr>
          <a:xfrm>
            <a:off x="265748" y="6356351"/>
            <a:ext cx="572829" cy="365125"/>
          </a:xfrm>
          <a:prstGeom prst="rect">
            <a:avLst/>
          </a:prstGeom>
        </p:spPr>
        <p:txBody>
          <a:bodyPr vert="horz" lIns="91440" tIns="45720" rIns="91440" bIns="45720" rtlCol="0" anchor="ctr"/>
          <a:lstStyle>
            <a:lvl1pPr algn="r">
              <a:defRPr sz="900" baseline="0">
                <a:solidFill>
                  <a:schemeClr val="bg1"/>
                </a:solidFill>
              </a:defRPr>
            </a:lvl1pPr>
          </a:lstStyle>
          <a:p>
            <a:fld id="{C70BBDED-7443-A343-AD09-28D8B10B9D7F}" type="slidenum">
              <a:rPr lang="en-US" b="1" smtClean="0">
                <a:latin typeface="Montserrat" charset="0"/>
                <a:ea typeface="Montserrat" charset="0"/>
                <a:cs typeface="Montserrat" charset="0"/>
              </a:rPr>
              <a:pPr/>
              <a:t>‹#›</a:t>
            </a:fld>
            <a:endParaRPr lang="en-US" b="1" dirty="0">
              <a:latin typeface="Montserrat" charset="0"/>
              <a:ea typeface="Montserrat" charset="0"/>
              <a:cs typeface="Montserrat" charset="0"/>
            </a:endParaRPr>
          </a:p>
        </p:txBody>
      </p:sp>
      <p:sp>
        <p:nvSpPr>
          <p:cNvPr id="16" name="Title 1"/>
          <p:cNvSpPr>
            <a:spLocks noGrp="1"/>
          </p:cNvSpPr>
          <p:nvPr>
            <p:ph type="title"/>
          </p:nvPr>
        </p:nvSpPr>
        <p:spPr>
          <a:xfrm>
            <a:off x="629841" y="263526"/>
            <a:ext cx="7886700" cy="953313"/>
          </a:xfrm>
        </p:spPr>
        <p:txBody>
          <a:bodyPr>
            <a:normAutofit/>
          </a:bodyPr>
          <a:lstStyle>
            <a:lvl1pPr>
              <a:defRPr sz="3000">
                <a:solidFill>
                  <a:schemeClr val="bg1"/>
                </a:solidFill>
              </a:defRPr>
            </a:lvl1pPr>
          </a:lstStyle>
          <a:p>
            <a:r>
              <a:rPr lang="en-US"/>
              <a:t>Click to edit Master title style</a:t>
            </a:r>
            <a:endParaRPr lang="en-US" dirty="0"/>
          </a:p>
        </p:txBody>
      </p:sp>
      <p:sp>
        <p:nvSpPr>
          <p:cNvPr id="18" name="Subtitle 2"/>
          <p:cNvSpPr>
            <a:spLocks noGrp="1"/>
          </p:cNvSpPr>
          <p:nvPr>
            <p:ph type="subTitle" idx="1"/>
          </p:nvPr>
        </p:nvSpPr>
        <p:spPr>
          <a:xfrm>
            <a:off x="1060133" y="1732636"/>
            <a:ext cx="7023735" cy="4096664"/>
          </a:xfrm>
        </p:spPr>
        <p:txBody>
          <a:bodyPr>
            <a:normAutofit/>
          </a:bodyPr>
          <a:lstStyle>
            <a:lvl1pPr marL="0" indent="0" algn="l">
              <a:buNone/>
              <a:defRPr sz="21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02528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stretch>
            <a:fillRect/>
          </a:stretch>
        </p:blipFill>
        <p:spPr>
          <a:xfrm>
            <a:off x="-1614311" y="0"/>
            <a:ext cx="12282311" cy="6908800"/>
          </a:xfrm>
          <a:prstGeom prst="rect">
            <a:avLst/>
          </a:prstGeom>
        </p:spPr>
      </p:pic>
      <p:pic>
        <p:nvPicPr>
          <p:cNvPr id="10" name="Picture 9"/>
          <p:cNvPicPr>
            <a:picLocks noChangeAspect="1"/>
          </p:cNvPicPr>
          <p:nvPr userDrawn="1"/>
        </p:nvPicPr>
        <p:blipFill>
          <a:blip r:embed="rId3"/>
          <a:stretch>
            <a:fillRect/>
          </a:stretch>
        </p:blipFill>
        <p:spPr>
          <a:xfrm>
            <a:off x="3683548" y="5638180"/>
            <a:ext cx="1767380" cy="516137"/>
          </a:xfrm>
          <a:prstGeom prst="rect">
            <a:avLst/>
          </a:prstGeom>
        </p:spPr>
      </p:pic>
      <p:sp>
        <p:nvSpPr>
          <p:cNvPr id="11" name="Title 1"/>
          <p:cNvSpPr>
            <a:spLocks noGrp="1"/>
          </p:cNvSpPr>
          <p:nvPr>
            <p:ph type="ctrTitle" hasCustomPrompt="1"/>
          </p:nvPr>
        </p:nvSpPr>
        <p:spPr>
          <a:xfrm>
            <a:off x="880110" y="2171135"/>
            <a:ext cx="7383780" cy="1338828"/>
          </a:xfrm>
        </p:spPr>
        <p:txBody>
          <a:bodyPr wrap="square" lIns="91440" anchor="b">
            <a:spAutoFit/>
          </a:bodyPr>
          <a:lstStyle>
            <a:lvl1pPr algn="ctr">
              <a:defRPr sz="4500" cap="all" baseline="0">
                <a:solidFill>
                  <a:schemeClr val="bg1"/>
                </a:solidFill>
              </a:defRPr>
            </a:lvl1pPr>
          </a:lstStyle>
          <a:p>
            <a:r>
              <a:rPr lang="en-US" dirty="0"/>
              <a:t>Click to edit Master title style </a:t>
            </a:r>
          </a:p>
        </p:txBody>
      </p:sp>
      <p:sp>
        <p:nvSpPr>
          <p:cNvPr id="12" name="Subtitle 2"/>
          <p:cNvSpPr>
            <a:spLocks noGrp="1"/>
          </p:cNvSpPr>
          <p:nvPr>
            <p:ph type="subTitle" idx="1"/>
          </p:nvPr>
        </p:nvSpPr>
        <p:spPr>
          <a:xfrm>
            <a:off x="880110" y="3602038"/>
            <a:ext cx="7383780" cy="1655762"/>
          </a:xfrm>
        </p:spPr>
        <p:txBody>
          <a:bodyPr>
            <a:normAutofit/>
          </a:bodyPr>
          <a:lstStyle>
            <a:lvl1pPr marL="0" indent="0" algn="ctr">
              <a:buNone/>
              <a:defRPr sz="21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267790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48" y="-116000"/>
            <a:ext cx="9298062" cy="5230159"/>
          </a:xfrm>
          <a:prstGeom prst="rect">
            <a:avLst/>
          </a:prstGeom>
        </p:spPr>
      </p:pic>
      <p:sp>
        <p:nvSpPr>
          <p:cNvPr id="2" name="Title 1"/>
          <p:cNvSpPr>
            <a:spLocks noGrp="1"/>
          </p:cNvSpPr>
          <p:nvPr>
            <p:ph type="title"/>
          </p:nvPr>
        </p:nvSpPr>
        <p:spPr>
          <a:xfrm>
            <a:off x="623888" y="1709739"/>
            <a:ext cx="7886700" cy="2852737"/>
          </a:xfrm>
        </p:spPr>
        <p:txBody>
          <a:bodyPr anchor="b">
            <a:normAutofit/>
          </a:bodyPr>
          <a:lstStyle>
            <a:lvl1pPr>
              <a:defRPr sz="4050" baseline="0">
                <a:solidFill>
                  <a:schemeClr val="bg1"/>
                </a:solidFill>
              </a:defRPr>
            </a:lvl1pPr>
          </a:lstStyle>
          <a:p>
            <a:r>
              <a:rPr lang="en-US"/>
              <a:t>Click to edit Master title style</a:t>
            </a:r>
            <a:endParaRPr lang="en-US" dirty="0"/>
          </a:p>
        </p:txBody>
      </p:sp>
      <p:sp>
        <p:nvSpPr>
          <p:cNvPr id="8" name="Rectangle 7"/>
          <p:cNvSpPr/>
          <p:nvPr userDrawn="1"/>
        </p:nvSpPr>
        <p:spPr>
          <a:xfrm>
            <a:off x="0" y="4562476"/>
            <a:ext cx="9144000" cy="2295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623888" y="4726624"/>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3"/>
          <a:stretch>
            <a:fillRect/>
          </a:stretch>
        </p:blipFill>
        <p:spPr>
          <a:xfrm>
            <a:off x="7249886" y="6172312"/>
            <a:ext cx="1665363" cy="486345"/>
          </a:xfrm>
          <a:prstGeom prst="rect">
            <a:avLst/>
          </a:prstGeom>
        </p:spPr>
      </p:pic>
      <p:sp>
        <p:nvSpPr>
          <p:cNvPr id="10" name="Text Placeholder 2"/>
          <p:cNvSpPr>
            <a:spLocks noGrp="1"/>
          </p:cNvSpPr>
          <p:nvPr>
            <p:ph type="body" idx="10"/>
          </p:nvPr>
        </p:nvSpPr>
        <p:spPr>
          <a:xfrm>
            <a:off x="5122127" y="348934"/>
            <a:ext cx="3388461" cy="405447"/>
          </a:xfrm>
        </p:spPr>
        <p:txBody>
          <a:bodyPr>
            <a:normAutofit/>
          </a:bodyPr>
          <a:lstStyle>
            <a:lvl1pPr marL="0" indent="0" algn="r">
              <a:buNone/>
              <a:defRPr sz="1350" b="1" i="0" cap="all" baseline="0">
                <a:solidFill>
                  <a:schemeClr val="bg1"/>
                </a:solidFill>
                <a:latin typeface="Montserrat" charset="0"/>
                <a:ea typeface="Montserrat" charset="0"/>
                <a:cs typeface="Montserrat"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3773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9"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48" y="-116000"/>
            <a:ext cx="9298062" cy="5230159"/>
          </a:xfrm>
          <a:prstGeom prst="rect">
            <a:avLst/>
          </a:prstGeom>
        </p:spPr>
      </p:pic>
      <p:sp>
        <p:nvSpPr>
          <p:cNvPr id="2" name="Title 1"/>
          <p:cNvSpPr>
            <a:spLocks noGrp="1"/>
          </p:cNvSpPr>
          <p:nvPr>
            <p:ph type="title"/>
          </p:nvPr>
        </p:nvSpPr>
        <p:spPr>
          <a:xfrm>
            <a:off x="623888" y="1709739"/>
            <a:ext cx="7886700" cy="2852737"/>
          </a:xfrm>
        </p:spPr>
        <p:txBody>
          <a:bodyPr anchor="b">
            <a:normAutofit/>
          </a:bodyPr>
          <a:lstStyle>
            <a:lvl1pPr>
              <a:defRPr sz="4050" baseline="0">
                <a:solidFill>
                  <a:schemeClr val="bg1"/>
                </a:solidFill>
              </a:defRPr>
            </a:lvl1pPr>
          </a:lstStyle>
          <a:p>
            <a:r>
              <a:rPr lang="en-US"/>
              <a:t>Click to edit Master title style</a:t>
            </a:r>
            <a:endParaRPr lang="en-US" dirty="0"/>
          </a:p>
        </p:txBody>
      </p:sp>
      <p:sp>
        <p:nvSpPr>
          <p:cNvPr id="8" name="Rectangle 7"/>
          <p:cNvSpPr/>
          <p:nvPr userDrawn="1"/>
        </p:nvSpPr>
        <p:spPr>
          <a:xfrm>
            <a:off x="-60008" y="4562476"/>
            <a:ext cx="9204008" cy="2295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623888" y="4726624"/>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134928" y="348934"/>
            <a:ext cx="3375660" cy="405447"/>
          </a:xfrm>
        </p:spPr>
        <p:txBody>
          <a:bodyPr>
            <a:normAutofit/>
          </a:bodyPr>
          <a:lstStyle>
            <a:lvl1pPr marL="0" indent="0" algn="r">
              <a:buNone/>
              <a:defRPr sz="1350" b="1" i="0" cap="all" baseline="0">
                <a:solidFill>
                  <a:schemeClr val="bg1"/>
                </a:solidFill>
                <a:latin typeface="Montserrat" charset="0"/>
                <a:ea typeface="Montserrat" charset="0"/>
                <a:cs typeface="Montserrat"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69706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628650" y="1318439"/>
            <a:ext cx="7886700" cy="4901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a:blip r:embed="rId3">
            <a:alphaModFix amt="39000"/>
          </a:blip>
          <a:stretch>
            <a:fillRect/>
          </a:stretch>
        </p:blipFill>
        <p:spPr>
          <a:xfrm>
            <a:off x="7296927" y="3563484"/>
            <a:ext cx="1021832" cy="2461079"/>
          </a:xfrm>
          <a:prstGeom prst="rect">
            <a:avLst/>
          </a:prstGeom>
        </p:spPr>
      </p:pic>
      <p:sp>
        <p:nvSpPr>
          <p:cNvPr id="14" name="Date Placeholder 3"/>
          <p:cNvSpPr>
            <a:spLocks noGrp="1"/>
          </p:cNvSpPr>
          <p:nvPr>
            <p:ph type="dt" sz="half" idx="2"/>
          </p:nvPr>
        </p:nvSpPr>
        <p:spPr>
          <a:xfrm>
            <a:off x="919850" y="6356351"/>
            <a:ext cx="2057400" cy="365125"/>
          </a:xfrm>
          <a:prstGeom prst="rect">
            <a:avLst/>
          </a:prstGeom>
        </p:spPr>
        <p:txBody>
          <a:bodyPr vert="horz" lIns="91440" tIns="45720" rIns="91440" bIns="45720" rtlCol="0" anchor="ctr"/>
          <a:lstStyle>
            <a:lvl1pPr algn="l">
              <a:defRPr sz="900" baseline="0">
                <a:solidFill>
                  <a:schemeClr val="bg1"/>
                </a:solidFill>
              </a:defRPr>
            </a:lvl1pPr>
          </a:lstStyle>
          <a:p>
            <a:r>
              <a:rPr lang="en-US" b="1" dirty="0">
                <a:latin typeface="Montserrat" charset="0"/>
                <a:ea typeface="Montserrat" charset="0"/>
                <a:cs typeface="Montserrat" charset="0"/>
              </a:rPr>
              <a:t>|        </a:t>
            </a:r>
            <a:fld id="{2DD1FD27-B4A3-BF42-A887-F576A1EBFC7C}" type="datetimeFigureOut">
              <a:rPr lang="en-US" b="1" smtClean="0">
                <a:latin typeface="Montserrat" charset="0"/>
                <a:ea typeface="Montserrat" charset="0"/>
                <a:cs typeface="Montserrat" charset="0"/>
              </a:rPr>
              <a:pPr/>
              <a:t>3/21/2019</a:t>
            </a:fld>
            <a:endParaRPr lang="en-US" b="1" dirty="0">
              <a:latin typeface="Montserrat" charset="0"/>
              <a:ea typeface="Montserrat" charset="0"/>
              <a:cs typeface="Montserrat" charset="0"/>
            </a:endParaRPr>
          </a:p>
        </p:txBody>
      </p:sp>
      <p:sp>
        <p:nvSpPr>
          <p:cNvPr id="15" name="Slide Number Placeholder 5"/>
          <p:cNvSpPr>
            <a:spLocks noGrp="1"/>
          </p:cNvSpPr>
          <p:nvPr>
            <p:ph type="sldNum" sz="quarter" idx="4"/>
          </p:nvPr>
        </p:nvSpPr>
        <p:spPr>
          <a:xfrm>
            <a:off x="265748" y="6356351"/>
            <a:ext cx="572829" cy="365125"/>
          </a:xfrm>
          <a:prstGeom prst="rect">
            <a:avLst/>
          </a:prstGeom>
        </p:spPr>
        <p:txBody>
          <a:bodyPr vert="horz" lIns="91440" tIns="45720" rIns="91440" bIns="45720" rtlCol="0" anchor="ctr"/>
          <a:lstStyle>
            <a:lvl1pPr algn="r">
              <a:defRPr sz="900" baseline="0">
                <a:solidFill>
                  <a:schemeClr val="bg1"/>
                </a:solidFill>
              </a:defRPr>
            </a:lvl1pPr>
          </a:lstStyle>
          <a:p>
            <a:fld id="{C70BBDED-7443-A343-AD09-28D8B10B9D7F}" type="slidenum">
              <a:rPr lang="en-US" b="1" smtClean="0">
                <a:latin typeface="Montserrat" charset="0"/>
                <a:ea typeface="Montserrat" charset="0"/>
                <a:cs typeface="Montserrat" charset="0"/>
              </a:rPr>
              <a:pPr/>
              <a:t>‹#›</a:t>
            </a:fld>
            <a:endParaRPr lang="en-US" b="1" dirty="0">
              <a:latin typeface="Montserrat" charset="0"/>
              <a:ea typeface="Montserrat" charset="0"/>
              <a:cs typeface="Montserrat" charset="0"/>
            </a:endParaRPr>
          </a:p>
        </p:txBody>
      </p:sp>
      <p:sp>
        <p:nvSpPr>
          <p:cNvPr id="16" name="Title 1"/>
          <p:cNvSpPr>
            <a:spLocks noGrp="1"/>
          </p:cNvSpPr>
          <p:nvPr>
            <p:ph type="title"/>
          </p:nvPr>
        </p:nvSpPr>
        <p:spPr>
          <a:xfrm>
            <a:off x="629841" y="263526"/>
            <a:ext cx="7886700" cy="953313"/>
          </a:xfrm>
        </p:spPr>
        <p:txBody>
          <a:bodyPr>
            <a:normAutofit/>
          </a:bodyPr>
          <a:lstStyle>
            <a:lvl1pPr>
              <a:defRPr sz="3000">
                <a:solidFill>
                  <a:schemeClr val="bg1"/>
                </a:solidFill>
              </a:defRPr>
            </a:lvl1pPr>
          </a:lstStyle>
          <a:p>
            <a:r>
              <a:rPr lang="en-US"/>
              <a:t>Click to edit Master title style</a:t>
            </a:r>
            <a:endParaRPr lang="en-US" dirty="0"/>
          </a:p>
        </p:txBody>
      </p:sp>
      <p:sp>
        <p:nvSpPr>
          <p:cNvPr id="18" name="Subtitle 2"/>
          <p:cNvSpPr>
            <a:spLocks noGrp="1"/>
          </p:cNvSpPr>
          <p:nvPr>
            <p:ph type="subTitle" idx="1"/>
          </p:nvPr>
        </p:nvSpPr>
        <p:spPr>
          <a:xfrm>
            <a:off x="1060133" y="1732636"/>
            <a:ext cx="7023735" cy="4096664"/>
          </a:xfrm>
        </p:spPr>
        <p:txBody>
          <a:bodyPr>
            <a:normAutofit/>
          </a:bodyPr>
          <a:lstStyle>
            <a:lvl1pPr marL="0" indent="0" algn="l">
              <a:buNone/>
              <a:defRPr sz="21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751923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1258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1258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1057275" y="6356351"/>
            <a:ext cx="2057400" cy="365125"/>
          </a:xfrm>
          <a:prstGeom prst="rect">
            <a:avLst/>
          </a:prstGeom>
        </p:spPr>
        <p:txBody>
          <a:bodyPr/>
          <a:lstStyle>
            <a:lvl1pPr>
              <a:defRPr b="1" i="0" baseline="0"/>
            </a:lvl1pPr>
          </a:lstStyle>
          <a:p>
            <a:r>
              <a:rPr lang="en-US" dirty="0"/>
              <a:t>|  </a:t>
            </a:r>
            <a:fld id="{95160193-F46D-EF4C-8ABD-4385CC33F3E8}" type="datetimeFigureOut">
              <a:rPr lang="en-US" smtClean="0"/>
              <a:pPr/>
              <a:t>3/21/2019</a:t>
            </a:fld>
            <a:endParaRPr lang="en-US" dirty="0"/>
          </a:p>
        </p:txBody>
      </p:sp>
      <p:sp>
        <p:nvSpPr>
          <p:cNvPr id="11" name="Slide Number Placeholder 5"/>
          <p:cNvSpPr>
            <a:spLocks noGrp="1"/>
          </p:cNvSpPr>
          <p:nvPr>
            <p:ph type="sldNum" sz="quarter" idx="12"/>
          </p:nvPr>
        </p:nvSpPr>
        <p:spPr>
          <a:xfrm>
            <a:off x="628650" y="6356351"/>
            <a:ext cx="422910" cy="365125"/>
          </a:xfrm>
          <a:prstGeom prst="rect">
            <a:avLst/>
          </a:prstGeom>
        </p:spPr>
        <p:txBody>
          <a:bodyPr/>
          <a:lstStyle>
            <a:lvl1pPr>
              <a:defRPr b="1" i="0" baseline="0"/>
            </a:lvl1pPr>
          </a:lstStyle>
          <a:p>
            <a:fld id="{0DFAD043-CBB6-9F48-B664-3092EDD15590}" type="slidenum">
              <a:rPr lang="en-US" smtClean="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12" name="Title 1"/>
          <p:cNvSpPr>
            <a:spLocks noGrp="1"/>
          </p:cNvSpPr>
          <p:nvPr>
            <p:ph type="title"/>
          </p:nvPr>
        </p:nvSpPr>
        <p:spPr>
          <a:xfrm>
            <a:off x="629841" y="273686"/>
            <a:ext cx="7886700" cy="953313"/>
          </a:xfrm>
        </p:spPr>
        <p:txBody>
          <a:bodyPr>
            <a:normAutofit/>
          </a:bodyPr>
          <a:lstStyle>
            <a:lvl1pP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20962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5" name="Date Placeholder 3"/>
          <p:cNvSpPr>
            <a:spLocks noGrp="1"/>
          </p:cNvSpPr>
          <p:nvPr>
            <p:ph type="dt" sz="half" idx="10"/>
          </p:nvPr>
        </p:nvSpPr>
        <p:spPr>
          <a:xfrm>
            <a:off x="1057275" y="6356351"/>
            <a:ext cx="2057400" cy="365125"/>
          </a:xfrm>
          <a:prstGeom prst="rect">
            <a:avLst/>
          </a:prstGeom>
        </p:spPr>
        <p:txBody>
          <a:bodyPr/>
          <a:lstStyle>
            <a:lvl1pPr>
              <a:defRPr b="1" i="0" baseline="0"/>
            </a:lvl1pPr>
          </a:lstStyle>
          <a:p>
            <a:r>
              <a:rPr lang="en-US" dirty="0"/>
              <a:t>|  </a:t>
            </a:r>
            <a:fld id="{95160193-F46D-EF4C-8ABD-4385CC33F3E8}" type="datetimeFigureOut">
              <a:rPr lang="en-US" smtClean="0"/>
              <a:pPr/>
              <a:t>3/21/2019</a:t>
            </a:fld>
            <a:endParaRPr lang="en-US" dirty="0"/>
          </a:p>
        </p:txBody>
      </p:sp>
      <p:sp>
        <p:nvSpPr>
          <p:cNvPr id="6" name="Slide Number Placeholder 5"/>
          <p:cNvSpPr>
            <a:spLocks noGrp="1"/>
          </p:cNvSpPr>
          <p:nvPr>
            <p:ph type="sldNum" sz="quarter" idx="12"/>
          </p:nvPr>
        </p:nvSpPr>
        <p:spPr>
          <a:xfrm>
            <a:off x="628650" y="6356351"/>
            <a:ext cx="422910" cy="365125"/>
          </a:xfrm>
          <a:prstGeom prst="rect">
            <a:avLst/>
          </a:prstGeom>
        </p:spPr>
        <p:txBody>
          <a:bodyPr/>
          <a:lstStyle>
            <a:lvl1pPr>
              <a:defRPr b="1" i="0" baseline="0"/>
            </a:lvl1pPr>
          </a:lstStyle>
          <a:p>
            <a:fld id="{0DFAD043-CBB6-9F48-B664-3092EDD15590}" type="slidenum">
              <a:rPr lang="en-US" smtClean="0"/>
              <a:pPr/>
              <a:t>‹#›</a:t>
            </a:fld>
            <a:endParaRPr lang="en-US" dirty="0"/>
          </a:p>
        </p:txBody>
      </p:sp>
      <p:sp>
        <p:nvSpPr>
          <p:cNvPr id="11" name="Title 1"/>
          <p:cNvSpPr>
            <a:spLocks noGrp="1"/>
          </p:cNvSpPr>
          <p:nvPr>
            <p:ph type="title"/>
          </p:nvPr>
        </p:nvSpPr>
        <p:spPr>
          <a:xfrm>
            <a:off x="629841" y="273686"/>
            <a:ext cx="7886700" cy="953313"/>
          </a:xfrm>
        </p:spPr>
        <p:txBody>
          <a:bodyPr>
            <a:normAutofit/>
          </a:bodyPr>
          <a:lstStyle>
            <a:lvl1pPr>
              <a:defRPr sz="30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alphaModFix amt="39000"/>
          </a:blip>
          <a:stretch>
            <a:fillRect/>
          </a:stretch>
        </p:blipFill>
        <p:spPr>
          <a:xfrm>
            <a:off x="7495232" y="3207656"/>
            <a:ext cx="1159706" cy="2793149"/>
          </a:xfrm>
          <a:prstGeom prst="rect">
            <a:avLst/>
          </a:prstGeom>
        </p:spPr>
      </p:pic>
      <p:sp>
        <p:nvSpPr>
          <p:cNvPr id="12" name="Subtitle 2"/>
          <p:cNvSpPr>
            <a:spLocks noGrp="1"/>
          </p:cNvSpPr>
          <p:nvPr>
            <p:ph type="subTitle" idx="1"/>
          </p:nvPr>
        </p:nvSpPr>
        <p:spPr>
          <a:xfrm>
            <a:off x="665798" y="1732636"/>
            <a:ext cx="7023735" cy="4096664"/>
          </a:xfrm>
        </p:spPr>
        <p:txBody>
          <a:bodyPr>
            <a:normAutofit/>
          </a:bodyPr>
          <a:lstStyle>
            <a:lvl1pPr marL="0" indent="0" algn="l">
              <a:buNone/>
              <a:defRPr sz="21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Picture 8"/>
          <p:cNvPicPr>
            <a:picLocks noChangeAspect="1"/>
          </p:cNvPicPr>
          <p:nvPr userDrawn="1"/>
        </p:nvPicPr>
        <p:blipFill>
          <a:blip r:embed="rId4"/>
          <a:stretch>
            <a:fillRect/>
          </a:stretch>
        </p:blipFill>
        <p:spPr>
          <a:xfrm>
            <a:off x="7249886" y="6172312"/>
            <a:ext cx="1665363" cy="486345"/>
          </a:xfrm>
          <a:prstGeom prst="rect">
            <a:avLst/>
          </a:prstGeom>
        </p:spPr>
      </p:pic>
    </p:spTree>
    <p:extLst>
      <p:ext uri="{BB962C8B-B14F-4D97-AF65-F5344CB8AC3E}">
        <p14:creationId xmlns:p14="http://schemas.microsoft.com/office/powerpoint/2010/main" val="113246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0EF432-F9AC-4B5F-91EB-2A0E4DC6CAD3}" type="datetime1">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14346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b="1">
                <a:latin typeface="Montserrat" charset="0"/>
                <a:ea typeface="Montserrat" charset="0"/>
                <a:cs typeface="Montserrat" charset="0"/>
              </a:rPr>
              <a:t>|        </a:t>
            </a:r>
            <a:fld id="{2DD1FD27-B4A3-BF42-A887-F576A1EBFC7C}" type="datetimeFigureOut">
              <a:rPr lang="en-US" b="1" smtClean="0">
                <a:latin typeface="Montserrat" charset="0"/>
                <a:ea typeface="Montserrat" charset="0"/>
                <a:cs typeface="Montserrat" charset="0"/>
              </a:rPr>
              <a:pPr/>
              <a:t>3/21/2019</a:t>
            </a:fld>
            <a:endParaRPr lang="en-US" b="1" dirty="0">
              <a:latin typeface="Montserrat" charset="0"/>
              <a:ea typeface="Montserrat" charset="0"/>
              <a:cs typeface="Montserrat" charset="0"/>
            </a:endParaRPr>
          </a:p>
        </p:txBody>
      </p:sp>
      <p:sp>
        <p:nvSpPr>
          <p:cNvPr id="4" name="Slide Number Placeholder 3"/>
          <p:cNvSpPr>
            <a:spLocks noGrp="1"/>
          </p:cNvSpPr>
          <p:nvPr>
            <p:ph type="sldNum" sz="quarter" idx="11"/>
          </p:nvPr>
        </p:nvSpPr>
        <p:spPr/>
        <p:txBody>
          <a:bodyPr/>
          <a:lstStyle/>
          <a:p>
            <a:fld id="{C70BBDED-7443-A343-AD09-28D8B10B9D7F}" type="slidenum">
              <a:rPr lang="en-US" b="1" smtClean="0">
                <a:latin typeface="Montserrat" charset="0"/>
                <a:ea typeface="Montserrat" charset="0"/>
                <a:cs typeface="Montserrat" charset="0"/>
              </a:rPr>
              <a:pPr/>
              <a:t>‹#›</a:t>
            </a:fld>
            <a:endParaRPr lang="en-US" b="1" dirty="0">
              <a:latin typeface="Montserrat" charset="0"/>
              <a:ea typeface="Montserrat" charset="0"/>
              <a:cs typeface="Montserrat"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6" name="Title 1"/>
          <p:cNvSpPr>
            <a:spLocks noGrp="1"/>
          </p:cNvSpPr>
          <p:nvPr>
            <p:ph type="title"/>
          </p:nvPr>
        </p:nvSpPr>
        <p:spPr>
          <a:xfrm>
            <a:off x="629841" y="273686"/>
            <a:ext cx="7886700" cy="953313"/>
          </a:xfrm>
        </p:spPr>
        <p:txBody>
          <a:bodyPr>
            <a:normAutofit/>
          </a:bodyPr>
          <a:lstStyle>
            <a:lvl1pP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60681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kern="1000" spc="-75" baseline="0">
                <a:solidFill>
                  <a:srgbClr val="22637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baseline="0">
                <a:solidFill>
                  <a:srgbClr val="226379"/>
                </a:solidFill>
                <a:latin typeface="Montserrat" charset="0"/>
                <a:ea typeface="Montserrat" charset="0"/>
                <a:cs typeface="Montserrat" charset="0"/>
              </a:defRPr>
            </a:lvl1pPr>
            <a:lvl2pPr>
              <a:defRPr b="0" i="0" baseline="0">
                <a:solidFill>
                  <a:srgbClr val="226379"/>
                </a:solidFill>
                <a:latin typeface="Montserrat" charset="0"/>
                <a:ea typeface="Montserrat" charset="0"/>
                <a:cs typeface="Montserrat" charset="0"/>
              </a:defRPr>
            </a:lvl2pPr>
            <a:lvl3pPr>
              <a:defRPr b="0" i="0" baseline="0">
                <a:solidFill>
                  <a:srgbClr val="226379"/>
                </a:solidFill>
                <a:latin typeface="Montserrat" charset="0"/>
                <a:ea typeface="Montserrat" charset="0"/>
                <a:cs typeface="Montserrat" charset="0"/>
              </a:defRPr>
            </a:lvl3pPr>
            <a:lvl4pPr>
              <a:defRPr b="0" i="0" baseline="0">
                <a:solidFill>
                  <a:srgbClr val="226379"/>
                </a:solidFill>
                <a:latin typeface="Montserrat" charset="0"/>
                <a:ea typeface="Montserrat" charset="0"/>
                <a:cs typeface="Montserrat" charset="0"/>
              </a:defRPr>
            </a:lvl4pPr>
            <a:lvl5pPr>
              <a:defRPr b="0" i="0" baseline="0">
                <a:solidFill>
                  <a:srgbClr val="226379"/>
                </a:solidFill>
                <a:latin typeface="Montserrat" charset="0"/>
                <a:ea typeface="Montserrat" charset="0"/>
                <a:cs typeface="Montserra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57275" y="6356351"/>
            <a:ext cx="2057400" cy="365125"/>
          </a:xfrm>
          <a:prstGeom prst="rect">
            <a:avLst/>
          </a:prstGeom>
        </p:spPr>
        <p:txBody>
          <a:bodyPr/>
          <a:lstStyle>
            <a:lvl1pPr>
              <a:defRPr b="1" i="0" baseline="0"/>
            </a:lvl1pPr>
          </a:lstStyle>
          <a:p>
            <a:r>
              <a:rPr lang="en-US" dirty="0"/>
              <a:t>|  </a:t>
            </a:r>
            <a:fld id="{95160193-F46D-EF4C-8ABD-4385CC33F3E8}" type="datetimeFigureOut">
              <a:rPr lang="en-US" smtClean="0"/>
              <a:pPr/>
              <a:t>3/21/2019</a:t>
            </a:fld>
            <a:endParaRPr lang="en-US" dirty="0"/>
          </a:p>
        </p:txBody>
      </p:sp>
      <p:sp>
        <p:nvSpPr>
          <p:cNvPr id="6" name="Slide Number Placeholder 5"/>
          <p:cNvSpPr>
            <a:spLocks noGrp="1"/>
          </p:cNvSpPr>
          <p:nvPr>
            <p:ph type="sldNum" sz="quarter" idx="12"/>
          </p:nvPr>
        </p:nvSpPr>
        <p:spPr>
          <a:xfrm>
            <a:off x="628650" y="6356351"/>
            <a:ext cx="422910" cy="365125"/>
          </a:xfrm>
          <a:prstGeom prst="rect">
            <a:avLst/>
          </a:prstGeom>
        </p:spPr>
        <p:txBody>
          <a:bodyPr/>
          <a:lstStyle>
            <a:lvl1pPr>
              <a:defRPr b="1" i="0" baseline="0"/>
            </a:lvl1pPr>
          </a:lstStyle>
          <a:p>
            <a:fld id="{0DFAD043-CBB6-9F48-B664-3092EDD15590}" type="slidenum">
              <a:rPr lang="en-US" smtClean="0"/>
              <a:pPr/>
              <a:t>‹#›</a:t>
            </a:fld>
            <a:endParaRPr lang="en-US" dirty="0"/>
          </a:p>
        </p:txBody>
      </p:sp>
      <p:pic>
        <p:nvPicPr>
          <p:cNvPr id="7" name="Picture 6"/>
          <p:cNvPicPr>
            <a:picLocks noChangeAspect="1"/>
          </p:cNvPicPr>
          <p:nvPr userDrawn="1"/>
        </p:nvPicPr>
        <p:blipFill>
          <a:blip r:embed="rId2">
            <a:alphaModFix amt="39000"/>
          </a:blip>
          <a:stretch>
            <a:fillRect/>
          </a:stretch>
        </p:blipFill>
        <p:spPr>
          <a:xfrm>
            <a:off x="7454088" y="3242932"/>
            <a:ext cx="925966" cy="2965930"/>
          </a:xfrm>
          <a:prstGeom prst="rect">
            <a:avLst/>
          </a:prstGeom>
        </p:spPr>
      </p:pic>
    </p:spTree>
    <p:extLst>
      <p:ext uri="{BB962C8B-B14F-4D97-AF65-F5344CB8AC3E}">
        <p14:creationId xmlns:p14="http://schemas.microsoft.com/office/powerpoint/2010/main" val="943387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60845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0845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1057275" y="6356351"/>
            <a:ext cx="2057400" cy="365125"/>
          </a:xfrm>
          <a:prstGeom prst="rect">
            <a:avLst/>
          </a:prstGeom>
        </p:spPr>
        <p:txBody>
          <a:bodyPr/>
          <a:lstStyle>
            <a:lvl1pPr>
              <a:defRPr b="1" i="0" baseline="0"/>
            </a:lvl1pPr>
          </a:lstStyle>
          <a:p>
            <a:r>
              <a:rPr lang="en-US" dirty="0"/>
              <a:t>|  </a:t>
            </a:r>
            <a:fld id="{95160193-F46D-EF4C-8ABD-4385CC33F3E8}" type="datetimeFigureOut">
              <a:rPr lang="en-US" smtClean="0"/>
              <a:pPr/>
              <a:t>3/21/2019</a:t>
            </a:fld>
            <a:endParaRPr lang="en-US" dirty="0"/>
          </a:p>
        </p:txBody>
      </p:sp>
      <p:sp>
        <p:nvSpPr>
          <p:cNvPr id="9" name="Slide Number Placeholder 5"/>
          <p:cNvSpPr>
            <a:spLocks noGrp="1"/>
          </p:cNvSpPr>
          <p:nvPr>
            <p:ph type="sldNum" sz="quarter" idx="12"/>
          </p:nvPr>
        </p:nvSpPr>
        <p:spPr>
          <a:xfrm>
            <a:off x="628650" y="6356351"/>
            <a:ext cx="422910" cy="365125"/>
          </a:xfrm>
          <a:prstGeom prst="rect">
            <a:avLst/>
          </a:prstGeom>
        </p:spPr>
        <p:txBody>
          <a:bodyPr/>
          <a:lstStyle>
            <a:lvl1pPr>
              <a:defRPr b="1" i="0" baseline="0"/>
            </a:lvl1pPr>
          </a:lstStyle>
          <a:p>
            <a:fld id="{0DFAD043-CBB6-9F48-B664-3092EDD15590}" type="slidenum">
              <a:rPr lang="en-US" smtClean="0"/>
              <a:pPr/>
              <a:t>‹#›</a:t>
            </a:fld>
            <a:endParaRPr lang="en-US" dirty="0"/>
          </a:p>
        </p:txBody>
      </p:sp>
      <p:sp>
        <p:nvSpPr>
          <p:cNvPr id="10" name="Title 1"/>
          <p:cNvSpPr>
            <a:spLocks noGrp="1"/>
          </p:cNvSpPr>
          <p:nvPr>
            <p:ph type="title"/>
          </p:nvPr>
        </p:nvSpPr>
        <p:spPr>
          <a:xfrm>
            <a:off x="628650" y="365126"/>
            <a:ext cx="7886700" cy="1006475"/>
          </a:xfrm>
        </p:spPr>
        <p:txBody>
          <a:bodyPr/>
          <a:lstStyle>
            <a:lvl1pPr>
              <a:defRPr kern="1000" spc="-75" baseline="0">
                <a:solidFill>
                  <a:srgbClr val="226379"/>
                </a:solidFill>
              </a:defRPr>
            </a:lvl1pPr>
          </a:lstStyle>
          <a:p>
            <a:r>
              <a:rPr lang="en-US"/>
              <a:t>Click to edit Master title style</a:t>
            </a:r>
            <a:endParaRPr lang="en-US" dirty="0"/>
          </a:p>
        </p:txBody>
      </p:sp>
    </p:spTree>
    <p:extLst>
      <p:ext uri="{BB962C8B-B14F-4D97-AF65-F5344CB8AC3E}">
        <p14:creationId xmlns:p14="http://schemas.microsoft.com/office/powerpoint/2010/main" val="4028109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2"/>
          </p:nvPr>
        </p:nvSpPr>
        <p:spPr>
          <a:xfrm>
            <a:off x="919850" y="6356351"/>
            <a:ext cx="2057400" cy="365125"/>
          </a:xfrm>
          <a:prstGeom prst="rect">
            <a:avLst/>
          </a:prstGeom>
        </p:spPr>
        <p:txBody>
          <a:bodyPr vert="horz" lIns="91440" tIns="45720" rIns="91440" bIns="45720" rtlCol="0" anchor="ctr"/>
          <a:lstStyle>
            <a:lvl1pPr algn="l">
              <a:defRPr sz="900" baseline="0">
                <a:solidFill>
                  <a:srgbClr val="226379"/>
                </a:solidFill>
              </a:defRPr>
            </a:lvl1pPr>
          </a:lstStyle>
          <a:p>
            <a:r>
              <a:rPr lang="en-US" b="1" dirty="0">
                <a:latin typeface="Montserrat" charset="0"/>
                <a:ea typeface="Montserrat" charset="0"/>
                <a:cs typeface="Montserrat" charset="0"/>
              </a:rPr>
              <a:t>|        </a:t>
            </a:r>
            <a:fld id="{2DD1FD27-B4A3-BF42-A887-F576A1EBFC7C}" type="datetimeFigureOut">
              <a:rPr lang="en-US" b="1" smtClean="0">
                <a:latin typeface="Montserrat" charset="0"/>
                <a:ea typeface="Montserrat" charset="0"/>
                <a:cs typeface="Montserrat" charset="0"/>
              </a:rPr>
              <a:pPr/>
              <a:t>3/21/2019</a:t>
            </a:fld>
            <a:endParaRPr lang="en-US" b="1" dirty="0">
              <a:latin typeface="Montserrat" charset="0"/>
              <a:ea typeface="Montserrat" charset="0"/>
              <a:cs typeface="Montserrat" charset="0"/>
            </a:endParaRPr>
          </a:p>
        </p:txBody>
      </p:sp>
      <p:sp>
        <p:nvSpPr>
          <p:cNvPr id="7" name="Slide Number Placeholder 5"/>
          <p:cNvSpPr>
            <a:spLocks noGrp="1"/>
          </p:cNvSpPr>
          <p:nvPr>
            <p:ph type="sldNum" sz="quarter" idx="4"/>
          </p:nvPr>
        </p:nvSpPr>
        <p:spPr>
          <a:xfrm>
            <a:off x="265748" y="6356351"/>
            <a:ext cx="572829" cy="365125"/>
          </a:xfrm>
          <a:prstGeom prst="rect">
            <a:avLst/>
          </a:prstGeom>
        </p:spPr>
        <p:txBody>
          <a:bodyPr vert="horz" lIns="91440" tIns="45720" rIns="91440" bIns="45720" rtlCol="0" anchor="ctr"/>
          <a:lstStyle>
            <a:lvl1pPr algn="r">
              <a:defRPr sz="900" baseline="0">
                <a:solidFill>
                  <a:srgbClr val="226379"/>
                </a:solidFill>
              </a:defRPr>
            </a:lvl1pPr>
          </a:lstStyle>
          <a:p>
            <a:fld id="{C70BBDED-7443-A343-AD09-28D8B10B9D7F}" type="slidenum">
              <a:rPr lang="en-US" b="1" smtClean="0">
                <a:latin typeface="Montserrat" charset="0"/>
                <a:ea typeface="Montserrat" charset="0"/>
                <a:cs typeface="Montserrat" charset="0"/>
              </a:rPr>
              <a:pPr/>
              <a:t>‹#›</a:t>
            </a:fld>
            <a:endParaRPr lang="en-US" b="1" dirty="0">
              <a:latin typeface="Montserrat" charset="0"/>
              <a:ea typeface="Montserrat" charset="0"/>
              <a:cs typeface="Montserrat" charset="0"/>
            </a:endParaRPr>
          </a:p>
        </p:txBody>
      </p:sp>
      <p:sp>
        <p:nvSpPr>
          <p:cNvPr id="8" name="Subtitle 2"/>
          <p:cNvSpPr>
            <a:spLocks noGrp="1"/>
          </p:cNvSpPr>
          <p:nvPr>
            <p:ph type="subTitle" idx="1"/>
          </p:nvPr>
        </p:nvSpPr>
        <p:spPr>
          <a:xfrm>
            <a:off x="665798" y="1732636"/>
            <a:ext cx="7023735" cy="4096664"/>
          </a:xfrm>
        </p:spPr>
        <p:txBody>
          <a:bodyPr>
            <a:normAutofit/>
          </a:bodyPr>
          <a:lstStyle>
            <a:lvl1pPr marL="0" indent="0" algn="l">
              <a:buNone/>
              <a:defRPr sz="21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Picture 8"/>
          <p:cNvPicPr>
            <a:picLocks noChangeAspect="1"/>
          </p:cNvPicPr>
          <p:nvPr userDrawn="1"/>
        </p:nvPicPr>
        <p:blipFill>
          <a:blip r:embed="rId2">
            <a:alphaModFix amt="39000"/>
          </a:blip>
          <a:stretch>
            <a:fillRect/>
          </a:stretch>
        </p:blipFill>
        <p:spPr>
          <a:xfrm>
            <a:off x="7856995" y="3242932"/>
            <a:ext cx="925966" cy="2965930"/>
          </a:xfrm>
          <a:prstGeom prst="rect">
            <a:avLst/>
          </a:prstGeom>
        </p:spPr>
      </p:pic>
    </p:spTree>
    <p:extLst>
      <p:ext uri="{BB962C8B-B14F-4D97-AF65-F5344CB8AC3E}">
        <p14:creationId xmlns:p14="http://schemas.microsoft.com/office/powerpoint/2010/main" val="3232794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5160193-F46D-EF4C-8ABD-4385CC33F3E8}" type="datetimeFigureOut">
              <a:rPr lang="en-US" smtClean="0"/>
              <a:t>3/21/2019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DFAD043-CBB6-9F48-B664-3092EDD15590}" type="slidenum">
              <a:rPr lang="en-US" smtClean="0"/>
              <a:t>‹#›</a:t>
            </a:fld>
            <a:endParaRPr lang="en-US"/>
          </a:p>
        </p:txBody>
      </p:sp>
    </p:spTree>
    <p:extLst>
      <p:ext uri="{BB962C8B-B14F-4D97-AF65-F5344CB8AC3E}">
        <p14:creationId xmlns:p14="http://schemas.microsoft.com/office/powerpoint/2010/main" val="2541222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5160193-F46D-EF4C-8ABD-4385CC33F3E8}" type="datetimeFigureOut">
              <a:rPr lang="en-US" smtClean="0"/>
              <a:t>3/21/2019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DFAD043-CBB6-9F48-B664-3092EDD15590}" type="slidenum">
              <a:rPr lang="en-US" smtClean="0"/>
              <a:t>‹#›</a:t>
            </a:fld>
            <a:endParaRPr lang="en-US"/>
          </a:p>
        </p:txBody>
      </p:sp>
    </p:spTree>
    <p:extLst>
      <p:ext uri="{BB962C8B-B14F-4D97-AF65-F5344CB8AC3E}">
        <p14:creationId xmlns:p14="http://schemas.microsoft.com/office/powerpoint/2010/main" val="2870019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D8AEAC8-2F7B-4122-B454-2F50B0AC9DDA}" type="datetimeFigureOut">
              <a:rPr kumimoji="0" lang="en-US" sz="900" b="0" i="0" u="none" strike="noStrike" kern="1200" cap="none" spc="0" normalizeH="0" baseline="0" noProof="0" smtClean="0">
                <a:ln>
                  <a:noFill/>
                </a:ln>
                <a:solidFill>
                  <a:srgbClr val="226379"/>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3/21/2019</a:t>
            </a:fld>
            <a:endParaRPr kumimoji="0" lang="en-US" sz="900" b="0" i="0" u="none" strike="noStrike" kern="1200" cap="none" spc="0" normalizeH="0" baseline="0" noProof="0">
              <a:ln>
                <a:noFill/>
              </a:ln>
              <a:solidFill>
                <a:srgbClr val="226379"/>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6B7A"/>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6D965B-7076-4AFA-AEA0-4B13CAB5065E}" type="slidenum">
              <a:rPr kumimoji="0" lang="en-US" sz="900" b="0" i="0" u="none" strike="noStrike" kern="1200" cap="none" spc="0" normalizeH="0" baseline="0" noProof="0" smtClean="0">
                <a:ln>
                  <a:noFill/>
                </a:ln>
                <a:solidFill>
                  <a:srgbClr val="226379"/>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226379"/>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75854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ap w/no reservoi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13309" r="1845"/>
          <a:stretch/>
        </p:blipFill>
        <p:spPr>
          <a:xfrm>
            <a:off x="1" y="688553"/>
            <a:ext cx="9144000" cy="6169446"/>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b="45783"/>
          <a:stretch/>
        </p:blipFill>
        <p:spPr>
          <a:xfrm>
            <a:off x="0" y="0"/>
            <a:ext cx="9144000" cy="688553"/>
          </a:xfrm>
          <a:prstGeom prst="rect">
            <a:avLst/>
          </a:prstGeom>
        </p:spPr>
      </p:pic>
      <p:sp>
        <p:nvSpPr>
          <p:cNvPr id="11" name="Title 1"/>
          <p:cNvSpPr>
            <a:spLocks noGrp="1"/>
          </p:cNvSpPr>
          <p:nvPr>
            <p:ph type="title"/>
          </p:nvPr>
        </p:nvSpPr>
        <p:spPr>
          <a:xfrm>
            <a:off x="629841" y="1"/>
            <a:ext cx="7886700" cy="688554"/>
          </a:xfrm>
        </p:spPr>
        <p:txBody>
          <a:bodyPr>
            <a:normAutofit/>
          </a:bodyPr>
          <a:lstStyle>
            <a:lvl1pPr>
              <a:defRPr sz="3000">
                <a:solidFill>
                  <a:schemeClr val="bg1"/>
                </a:solidFill>
              </a:defRPr>
            </a:lvl1pPr>
          </a:lstStyle>
          <a:p>
            <a:r>
              <a:rPr lang="en-US"/>
              <a:t>Click to edit Master title style</a:t>
            </a:r>
            <a:endParaRPr lang="en-US" dirty="0"/>
          </a:p>
        </p:txBody>
      </p:sp>
      <p:sp>
        <p:nvSpPr>
          <p:cNvPr id="2" name="Rectangle 1"/>
          <p:cNvSpPr/>
          <p:nvPr userDrawn="1"/>
        </p:nvSpPr>
        <p:spPr>
          <a:xfrm>
            <a:off x="0" y="6528021"/>
            <a:ext cx="9144000" cy="329978"/>
          </a:xfrm>
          <a:prstGeom prst="rect">
            <a:avLst/>
          </a:prstGeom>
          <a:gradFill flip="none" rotWithShape="1">
            <a:gsLst>
              <a:gs pos="62000">
                <a:schemeClr val="bg1">
                  <a:alpha val="79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15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7CE942-7BA8-4900-A56A-CD32EFB254FD}" type="datetime1">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386572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DC61EE-E322-42FE-9463-5528F7DB161C}" type="datetime1">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259060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920181-3CF1-4EC0-A84A-48215ADA47E8}" type="datetime1">
              <a:rPr lang="en-US" smtClean="0"/>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30698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75D50C-FC27-474B-9441-EADB552B14D9}" type="datetime1">
              <a:rPr lang="en-US" smtClean="0"/>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289068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23C00-E9E3-4F0E-ACCA-1C3D835B184D}" type="datetime1">
              <a:rPr lang="en-US" smtClean="0"/>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178382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27DCA3-5E70-4538-B399-E89C9D6E30DA}" type="datetime1">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233163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C66039-DC20-4F54-818A-BDB88F0C3B7D}" type="datetime1">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193099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F7D01-DE2F-4CA8-99B0-ACACA0AD02BD}" type="datetime1">
              <a:rPr lang="en-US" smtClean="0"/>
              <a:t>3/21/2019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2504B-716A-4AD9-A0A0-2672AEA4B115}" type="slidenum">
              <a:rPr lang="en-US" smtClean="0"/>
              <a:t>‹#›</a:t>
            </a:fld>
            <a:endParaRPr lang="en-US"/>
          </a:p>
        </p:txBody>
      </p:sp>
    </p:spTree>
    <p:extLst>
      <p:ext uri="{BB962C8B-B14F-4D97-AF65-F5344CB8AC3E}">
        <p14:creationId xmlns:p14="http://schemas.microsoft.com/office/powerpoint/2010/main" val="23419582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15" r:id="rId12"/>
    <p:sldLayoutId id="214748371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0064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88306"/>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919850" y="6356351"/>
            <a:ext cx="2057400" cy="365125"/>
          </a:xfrm>
          <a:prstGeom prst="rect">
            <a:avLst/>
          </a:prstGeom>
        </p:spPr>
        <p:txBody>
          <a:bodyPr vert="horz" lIns="91440" tIns="45720" rIns="91440" bIns="45720" rtlCol="0" anchor="ctr"/>
          <a:lstStyle>
            <a:lvl1pPr algn="l">
              <a:defRPr sz="900" baseline="0">
                <a:solidFill>
                  <a:srgbClr val="226379"/>
                </a:solidFill>
              </a:defRPr>
            </a:lvl1pPr>
          </a:lstStyle>
          <a:p>
            <a:r>
              <a:rPr lang="en-US" b="1" dirty="0">
                <a:latin typeface="Montserrat" charset="0"/>
                <a:ea typeface="Montserrat" charset="0"/>
                <a:cs typeface="Montserrat" charset="0"/>
              </a:rPr>
              <a:t>|        </a:t>
            </a:r>
            <a:fld id="{2DD1FD27-B4A3-BF42-A887-F576A1EBFC7C}" type="datetimeFigureOut">
              <a:rPr lang="en-US" b="1" smtClean="0">
                <a:latin typeface="Montserrat" charset="0"/>
                <a:ea typeface="Montserrat" charset="0"/>
                <a:cs typeface="Montserrat" charset="0"/>
              </a:rPr>
              <a:pPr/>
              <a:t>3/21/2019</a:t>
            </a:fld>
            <a:endParaRPr lang="en-US" b="1" dirty="0">
              <a:latin typeface="Montserrat" charset="0"/>
              <a:ea typeface="Montserrat" charset="0"/>
              <a:cs typeface="Montserrat" charset="0"/>
            </a:endParaRPr>
          </a:p>
        </p:txBody>
      </p:sp>
      <p:sp>
        <p:nvSpPr>
          <p:cNvPr id="9" name="Slide Number Placeholder 5"/>
          <p:cNvSpPr>
            <a:spLocks noGrp="1"/>
          </p:cNvSpPr>
          <p:nvPr>
            <p:ph type="sldNum" sz="quarter" idx="4"/>
          </p:nvPr>
        </p:nvSpPr>
        <p:spPr>
          <a:xfrm>
            <a:off x="265748" y="6356351"/>
            <a:ext cx="572829" cy="365125"/>
          </a:xfrm>
          <a:prstGeom prst="rect">
            <a:avLst/>
          </a:prstGeom>
        </p:spPr>
        <p:txBody>
          <a:bodyPr vert="horz" lIns="91440" tIns="45720" rIns="91440" bIns="45720" rtlCol="0" anchor="ctr"/>
          <a:lstStyle>
            <a:lvl1pPr algn="r">
              <a:defRPr sz="900" baseline="0">
                <a:solidFill>
                  <a:srgbClr val="226379"/>
                </a:solidFill>
              </a:defRPr>
            </a:lvl1pPr>
          </a:lstStyle>
          <a:p>
            <a:fld id="{C70BBDED-7443-A343-AD09-28D8B10B9D7F}" type="slidenum">
              <a:rPr lang="en-US" b="1" smtClean="0">
                <a:latin typeface="Montserrat" charset="0"/>
                <a:ea typeface="Montserrat" charset="0"/>
                <a:cs typeface="Montserrat" charset="0"/>
              </a:rPr>
              <a:pPr/>
              <a:t>‹#›</a:t>
            </a:fld>
            <a:endParaRPr lang="en-US" b="1" dirty="0">
              <a:latin typeface="Montserrat" charset="0"/>
              <a:ea typeface="Montserrat" charset="0"/>
              <a:cs typeface="Montserrat" charset="0"/>
            </a:endParaRPr>
          </a:p>
        </p:txBody>
      </p:sp>
    </p:spTree>
    <p:extLst>
      <p:ext uri="{BB962C8B-B14F-4D97-AF65-F5344CB8AC3E}">
        <p14:creationId xmlns:p14="http://schemas.microsoft.com/office/powerpoint/2010/main" val="220723909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defTabSz="685800" rtl="0" eaLnBrk="1" latinLnBrk="0" hangingPunct="1">
        <a:lnSpc>
          <a:spcPct val="90000"/>
        </a:lnSpc>
        <a:spcBef>
          <a:spcPct val="0"/>
        </a:spcBef>
        <a:buNone/>
        <a:defRPr sz="3000" b="1" i="0" kern="1200" spc="-75" baseline="0">
          <a:solidFill>
            <a:srgbClr val="226379"/>
          </a:solidFill>
          <a:latin typeface="Montserrat" charset="0"/>
          <a:ea typeface="Montserrat" charset="0"/>
          <a:cs typeface="Montserrat" charset="0"/>
        </a:defRPr>
      </a:lvl1pPr>
    </p:titleStyle>
    <p:bodyStyle>
      <a:lvl1pPr marL="171450" indent="-171450" algn="l" defTabSz="685800" rtl="0" eaLnBrk="1" latinLnBrk="0" hangingPunct="1">
        <a:lnSpc>
          <a:spcPct val="90000"/>
        </a:lnSpc>
        <a:spcBef>
          <a:spcPts val="750"/>
        </a:spcBef>
        <a:buFont typeface="Arial"/>
        <a:buChar char="•"/>
        <a:defRPr sz="2100" b="0" i="0" kern="800" baseline="0">
          <a:solidFill>
            <a:srgbClr val="226379"/>
          </a:solidFill>
          <a:latin typeface="Montserrat" charset="0"/>
          <a:ea typeface="Montserrat" charset="0"/>
          <a:cs typeface="Montserrat" charset="0"/>
        </a:defRPr>
      </a:lvl1pPr>
      <a:lvl2pPr marL="514350" indent="-171450" algn="l" defTabSz="685800" rtl="0" eaLnBrk="1" latinLnBrk="0" hangingPunct="1">
        <a:lnSpc>
          <a:spcPct val="90000"/>
        </a:lnSpc>
        <a:spcBef>
          <a:spcPts val="375"/>
        </a:spcBef>
        <a:buFont typeface="Arial"/>
        <a:buChar char="•"/>
        <a:defRPr sz="1800" b="0" i="0" kern="800" baseline="0">
          <a:solidFill>
            <a:srgbClr val="226379"/>
          </a:solidFill>
          <a:latin typeface="Montserrat" charset="0"/>
          <a:ea typeface="Montserrat" charset="0"/>
          <a:cs typeface="Montserrat" charset="0"/>
        </a:defRPr>
      </a:lvl2pPr>
      <a:lvl3pPr marL="857250" indent="-171450" algn="l" defTabSz="685800" rtl="0" eaLnBrk="1" latinLnBrk="0" hangingPunct="1">
        <a:lnSpc>
          <a:spcPct val="90000"/>
        </a:lnSpc>
        <a:spcBef>
          <a:spcPts val="375"/>
        </a:spcBef>
        <a:buFont typeface="Arial"/>
        <a:buChar char="•"/>
        <a:defRPr sz="1500" b="0" i="0" kern="800" baseline="0">
          <a:solidFill>
            <a:srgbClr val="226379"/>
          </a:solidFill>
          <a:latin typeface="Montserrat" charset="0"/>
          <a:ea typeface="Montserrat" charset="0"/>
          <a:cs typeface="Montserrat" charset="0"/>
        </a:defRPr>
      </a:lvl3pPr>
      <a:lvl4pPr marL="1200150" indent="-171450" algn="l" defTabSz="685800" rtl="0" eaLnBrk="1" latinLnBrk="0" hangingPunct="1">
        <a:lnSpc>
          <a:spcPct val="90000"/>
        </a:lnSpc>
        <a:spcBef>
          <a:spcPts val="375"/>
        </a:spcBef>
        <a:buFont typeface="Arial"/>
        <a:buChar char="•"/>
        <a:defRPr sz="1350" b="0" i="0" kern="800" baseline="0">
          <a:solidFill>
            <a:srgbClr val="226379"/>
          </a:solidFill>
          <a:latin typeface="Montserrat" charset="0"/>
          <a:ea typeface="Montserrat" charset="0"/>
          <a:cs typeface="Montserrat" charset="0"/>
        </a:defRPr>
      </a:lvl4pPr>
      <a:lvl5pPr marL="1543050" indent="-171450" algn="l" defTabSz="685800" rtl="0" eaLnBrk="1" latinLnBrk="0" hangingPunct="1">
        <a:lnSpc>
          <a:spcPct val="90000"/>
        </a:lnSpc>
        <a:spcBef>
          <a:spcPts val="375"/>
        </a:spcBef>
        <a:buFont typeface="Arial"/>
        <a:buChar char="•"/>
        <a:defRPr sz="1350" b="0" i="0" kern="800" baseline="0">
          <a:solidFill>
            <a:srgbClr val="226379"/>
          </a:solidFill>
          <a:latin typeface="Montserrat" charset="0"/>
          <a:ea typeface="Montserrat" charset="0"/>
          <a:cs typeface="Montserrat"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F423D12-1949-478B-8236-5813815190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57" y="-17443"/>
            <a:ext cx="9190514" cy="6892886"/>
          </a:xfrm>
          <a:prstGeom prst="rect">
            <a:avLst/>
          </a:prstGeom>
        </p:spPr>
      </p:pic>
      <p:sp>
        <p:nvSpPr>
          <p:cNvPr id="6" name="Title 1">
            <a:extLst>
              <a:ext uri="{FF2B5EF4-FFF2-40B4-BE49-F238E27FC236}">
                <a16:creationId xmlns:a16="http://schemas.microsoft.com/office/drawing/2014/main" xmlns="" id="{51C44777-CEFC-4A2F-AEA0-0113687789B0}"/>
              </a:ext>
            </a:extLst>
          </p:cNvPr>
          <p:cNvSpPr txBox="1">
            <a:spLocks/>
          </p:cNvSpPr>
          <p:nvPr/>
        </p:nvSpPr>
        <p:spPr>
          <a:xfrm>
            <a:off x="-46514" y="150114"/>
            <a:ext cx="9144000" cy="9792681"/>
          </a:xfrm>
          <a:prstGeom prst="rect">
            <a:avLst/>
          </a:prstGeom>
        </p:spPr>
        <p:txBody>
          <a:bodyPr vert="horz" wrap="square" lIns="91440" tIns="45720" rIns="91440" bIns="45720" rtlCol="0" anchor="t" anchorCtr="0">
            <a:spAutoFit/>
          </a:bodyPr>
          <a:lstStyle>
            <a:lvl1pPr algn="ctr" defTabSz="685800" rtl="0" eaLnBrk="1" latinLnBrk="0" hangingPunct="1">
              <a:lnSpc>
                <a:spcPct val="90000"/>
              </a:lnSpc>
              <a:spcBef>
                <a:spcPct val="0"/>
              </a:spcBef>
              <a:buNone/>
              <a:defRPr sz="4500" b="1" i="0" kern="1200" cap="all" spc="-75" baseline="0">
                <a:solidFill>
                  <a:schemeClr val="bg1"/>
                </a:solidFill>
                <a:latin typeface="Montserrat" charset="0"/>
                <a:ea typeface="Montserrat" charset="0"/>
                <a:cs typeface="Montserrat" charset="0"/>
              </a:defRPr>
            </a:lvl1pPr>
          </a:lstStyle>
          <a:p>
            <a:pPr marL="0" marR="0" lvl="0" indent="0" algn="ctr" defTabSz="685800" rtl="0" eaLnBrk="1" fontAlgn="auto" latinLnBrk="0" hangingPunct="1">
              <a:lnSpc>
                <a:spcPct val="150000"/>
              </a:lnSpc>
              <a:spcBef>
                <a:spcPct val="0"/>
              </a:spcBef>
              <a:spcAft>
                <a:spcPts val="0"/>
              </a:spcAft>
              <a:buClrTx/>
              <a:buSzTx/>
              <a:buFontTx/>
              <a:buNone/>
              <a:tabLst/>
              <a:defRPr/>
            </a:pPr>
            <a:r>
              <a:rPr kumimoji="0" lang="en-US" sz="3000" b="1" i="0" u="none" strike="noStrike" kern="1200" cap="none" spc="100" normalizeH="0" baseline="0" noProof="0" dirty="0">
                <a:ln>
                  <a:noFill/>
                </a:ln>
                <a:effectLst>
                  <a:outerShdw blurRad="50800" dist="76200" dir="8100000" algn="tr" rotWithShape="0">
                    <a:prstClr val="white">
                      <a:alpha val="40000"/>
                    </a:prstClr>
                  </a:outerShdw>
                </a:effectLst>
                <a:uLnTx/>
                <a:uFillTx/>
                <a:latin typeface="Montserrat" charset="0"/>
              </a:rPr>
              <a:t>Sites Project: Topic Area Update Meeting</a:t>
            </a:r>
          </a:p>
          <a:p>
            <a:pPr marL="0" marR="0" lvl="0" indent="0" algn="ctr" defTabSz="685800" rtl="0" eaLnBrk="1" fontAlgn="auto" latinLnBrk="0" hangingPunct="1">
              <a:lnSpc>
                <a:spcPct val="150000"/>
              </a:lnSpc>
              <a:spcBef>
                <a:spcPct val="0"/>
              </a:spcBef>
              <a:spcAft>
                <a:spcPts val="0"/>
              </a:spcAft>
              <a:buClrTx/>
              <a:buSzTx/>
              <a:buFontTx/>
              <a:buNone/>
              <a:tabLst/>
              <a:defRPr/>
            </a:pPr>
            <a:endParaRPr lang="en-US" sz="3000" cap="none" spc="100" dirty="0">
              <a:effectLst>
                <a:outerShdw blurRad="50800" dist="76200" dir="8100000" algn="tr" rotWithShape="0">
                  <a:prstClr val="white">
                    <a:alpha val="40000"/>
                  </a:prstClr>
                </a:outerShdw>
              </a:effectLst>
            </a:endParaRPr>
          </a:p>
          <a:p>
            <a:pPr marL="55563" lvl="6" algn="ctr" defTabSz="311719">
              <a:lnSpc>
                <a:spcPct val="150000"/>
              </a:lnSpc>
              <a:defRPr/>
            </a:pPr>
            <a:endParaRPr lang="en-US" sz="2000" b="1" spc="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55563" lvl="6" algn="ctr" defTabSz="311719">
              <a:lnSpc>
                <a:spcPct val="150000"/>
              </a:lnSpc>
              <a:defRPr/>
            </a:pPr>
            <a:endParaRPr lang="en-US" sz="2000" b="1" spc="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55563" lvl="6" algn="ctr" defTabSz="311719">
              <a:lnSpc>
                <a:spcPct val="150000"/>
              </a:lnSpc>
              <a:defRPr/>
            </a:pPr>
            <a:endParaRPr lang="en-US" sz="2000" b="1" spc="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55563" lvl="6" algn="ctr" defTabSz="311719">
              <a:lnSpc>
                <a:spcPct val="150000"/>
              </a:lnSpc>
              <a:defRPr/>
            </a:pPr>
            <a:endParaRPr lang="en-US" sz="2000" b="1" spc="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55563" lvl="6" algn="ctr" defTabSz="311719">
              <a:lnSpc>
                <a:spcPct val="150000"/>
              </a:lnSpc>
              <a:defRPr/>
            </a:pPr>
            <a:endParaRPr lang="en-US" sz="2000" b="1" spc="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55563" lvl="6" algn="ctr" defTabSz="311719">
              <a:lnSpc>
                <a:spcPct val="150000"/>
              </a:lnSpc>
              <a:defRPr/>
            </a:pPr>
            <a:endParaRPr lang="en-US" sz="2000" b="1" spc="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55563" lvl="6" algn="ctr" defTabSz="311719">
              <a:lnSpc>
                <a:spcPct val="150000"/>
              </a:lnSpc>
              <a:defRPr/>
            </a:pPr>
            <a:endParaRPr lang="en-US" sz="2000" b="1" spc="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55563" lvl="6" algn="ctr" defTabSz="311719">
              <a:lnSpc>
                <a:spcPct val="150000"/>
              </a:lnSpc>
              <a:defRPr/>
            </a:pPr>
            <a:r>
              <a:rPr lang="en-US" sz="2000" b="1" spc="100" dirty="0">
                <a:solidFill>
                  <a:schemeClr val="bg1"/>
                </a:solidFill>
                <a:latin typeface="Tahoma" panose="020B0604030504040204" pitchFamily="34" charset="0"/>
                <a:ea typeface="Tahoma" panose="020B0604030504040204" pitchFamily="34" charset="0"/>
                <a:cs typeface="Tahoma" panose="020B0604030504040204" pitchFamily="34" charset="0"/>
              </a:rPr>
              <a:t>California Department of Fish and Wildlife</a:t>
            </a:r>
          </a:p>
          <a:p>
            <a:pPr marL="55563" lvl="6" algn="ctr" defTabSz="311719">
              <a:lnSpc>
                <a:spcPct val="150000"/>
              </a:lnSpc>
              <a:defRPr/>
            </a:pPr>
            <a:endParaRPr lang="en-US" sz="1400" b="1" spc="1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55563" lvl="6" algn="ctr" defTabSz="311719">
              <a:defRPr/>
            </a:pPr>
            <a:r>
              <a:rPr lang="en-US" sz="1400" b="1" spc="100" dirty="0">
                <a:solidFill>
                  <a:schemeClr val="bg1"/>
                </a:solidFill>
                <a:latin typeface="Tahoma" panose="020B0604030504040204" pitchFamily="34" charset="0"/>
                <a:ea typeface="Tahoma" panose="020B0604030504040204" pitchFamily="34" charset="0"/>
                <a:cs typeface="Tahoma" panose="020B0604030504040204" pitchFamily="34" charset="0"/>
              </a:rPr>
              <a:t>March 21, 2019</a:t>
            </a:r>
          </a:p>
          <a:p>
            <a:pPr marL="0" marR="0" lvl="0" indent="0" algn="ctr" defTabSz="685800" rtl="0" eaLnBrk="1" fontAlgn="auto" latinLnBrk="0" hangingPunct="1">
              <a:lnSpc>
                <a:spcPct val="150000"/>
              </a:lnSpc>
              <a:spcBef>
                <a:spcPct val="0"/>
              </a:spcBef>
              <a:spcAft>
                <a:spcPts val="0"/>
              </a:spcAft>
              <a:buClrTx/>
              <a:buSzTx/>
              <a:buFontTx/>
              <a:buNone/>
              <a:tabLst/>
              <a:defRPr/>
            </a:pPr>
            <a:endParaRPr kumimoji="0" lang="en-US" sz="3000" b="1" i="0" u="none" strike="noStrike" kern="1200" cap="none" spc="100" normalizeH="0" baseline="0" noProof="0" dirty="0">
              <a:ln>
                <a:noFill/>
              </a:ln>
              <a:solidFill>
                <a:srgbClr val="000000"/>
              </a:solidFill>
              <a:effectLst>
                <a:outerShdw blurRad="50800" dist="76200" dir="8100000" algn="tr" rotWithShape="0">
                  <a:prstClr val="white">
                    <a:alpha val="40000"/>
                  </a:prstClr>
                </a:outerShdw>
              </a:effectLst>
              <a:uLnTx/>
              <a:uFillTx/>
              <a:latin typeface="Montserrat" charset="0"/>
            </a:endParaRPr>
          </a:p>
          <a:p>
            <a:pPr marL="0" marR="0" lvl="0" indent="0" algn="ctr" defTabSz="685800" rtl="0" eaLnBrk="1" fontAlgn="auto" latinLnBrk="0" hangingPunct="1">
              <a:lnSpc>
                <a:spcPct val="150000"/>
              </a:lnSpc>
              <a:spcBef>
                <a:spcPct val="0"/>
              </a:spcBef>
              <a:spcAft>
                <a:spcPts val="0"/>
              </a:spcAft>
              <a:buClrTx/>
              <a:buSzTx/>
              <a:buFontTx/>
              <a:buNone/>
              <a:tabLst/>
              <a:defRPr/>
            </a:pPr>
            <a:endParaRPr lang="en-US" sz="3000" cap="none" spc="100" dirty="0">
              <a:solidFill>
                <a:srgbClr val="000000"/>
              </a:solidFill>
              <a:effectLst>
                <a:outerShdw blurRad="50800" dist="76200" dir="8100000" algn="tr" rotWithShape="0">
                  <a:prstClr val="white">
                    <a:alpha val="40000"/>
                  </a:prstClr>
                </a:outerShdw>
              </a:effectLst>
            </a:endParaRPr>
          </a:p>
          <a:p>
            <a:pPr marL="0" marR="0" lvl="0" indent="0" algn="ctr" defTabSz="685800" rtl="0" eaLnBrk="1" fontAlgn="auto" latinLnBrk="0" hangingPunct="1">
              <a:lnSpc>
                <a:spcPct val="150000"/>
              </a:lnSpc>
              <a:spcBef>
                <a:spcPct val="0"/>
              </a:spcBef>
              <a:spcAft>
                <a:spcPts val="0"/>
              </a:spcAft>
              <a:buClrTx/>
              <a:buSzTx/>
              <a:buFontTx/>
              <a:buNone/>
              <a:tabLst/>
              <a:defRPr/>
            </a:pPr>
            <a:endParaRPr kumimoji="0" lang="en-US" sz="3000" b="1" i="0" u="none" strike="noStrike" kern="1200" cap="none" spc="100" normalizeH="0" baseline="0" noProof="0" dirty="0">
              <a:ln>
                <a:noFill/>
              </a:ln>
              <a:solidFill>
                <a:srgbClr val="000000"/>
              </a:solidFill>
              <a:effectLst>
                <a:outerShdw blurRad="50800" dist="76200" dir="8100000" algn="tr" rotWithShape="0">
                  <a:prstClr val="white">
                    <a:alpha val="40000"/>
                  </a:prstClr>
                </a:outerShdw>
              </a:effectLst>
              <a:uLnTx/>
              <a:uFillTx/>
              <a:latin typeface="Montserrat" charset="0"/>
            </a:endParaRPr>
          </a:p>
          <a:p>
            <a:pPr marL="0" marR="0" lvl="0" indent="0" algn="ctr" defTabSz="685800" rtl="0" eaLnBrk="1" fontAlgn="auto" latinLnBrk="0" hangingPunct="1">
              <a:lnSpc>
                <a:spcPct val="150000"/>
              </a:lnSpc>
              <a:spcBef>
                <a:spcPct val="0"/>
              </a:spcBef>
              <a:spcAft>
                <a:spcPts val="0"/>
              </a:spcAft>
              <a:buClrTx/>
              <a:buSzTx/>
              <a:buFontTx/>
              <a:buNone/>
              <a:tabLst/>
              <a:defRPr/>
            </a:pPr>
            <a:endParaRPr lang="en-US" sz="3000" cap="none" spc="100" dirty="0">
              <a:solidFill>
                <a:srgbClr val="000000"/>
              </a:solidFill>
              <a:effectLst>
                <a:outerShdw blurRad="50800" dist="76200" dir="8100000" algn="tr" rotWithShape="0">
                  <a:prstClr val="white">
                    <a:alpha val="40000"/>
                  </a:prstClr>
                </a:outerShdw>
              </a:effectLst>
            </a:endParaRPr>
          </a:p>
          <a:p>
            <a:pPr marL="0" marR="0" lvl="0" indent="0" algn="ctr" defTabSz="685800" rtl="0" eaLnBrk="1" fontAlgn="auto" latinLnBrk="0" hangingPunct="1">
              <a:lnSpc>
                <a:spcPct val="150000"/>
              </a:lnSpc>
              <a:spcBef>
                <a:spcPct val="0"/>
              </a:spcBef>
              <a:spcAft>
                <a:spcPts val="0"/>
              </a:spcAft>
              <a:buClrTx/>
              <a:buSzTx/>
              <a:buFontTx/>
              <a:buNone/>
              <a:tabLst/>
              <a:defRPr/>
            </a:pPr>
            <a:endParaRPr kumimoji="0" lang="en-US" sz="3000" b="1" i="0" u="none" strike="noStrike" kern="1200" cap="none" spc="100" normalizeH="0" baseline="0" noProof="0" dirty="0">
              <a:ln>
                <a:noFill/>
              </a:ln>
              <a:solidFill>
                <a:srgbClr val="000000"/>
              </a:solidFill>
              <a:effectLst>
                <a:outerShdw blurRad="50800" dist="76200" dir="8100000" algn="tr" rotWithShape="0">
                  <a:prstClr val="white">
                    <a:alpha val="40000"/>
                  </a:prstClr>
                </a:outerShdw>
              </a:effectLst>
              <a:uLnTx/>
              <a:uFillTx/>
              <a:latin typeface="Montserrat" charset="0"/>
            </a:endParaRPr>
          </a:p>
          <a:p>
            <a:pPr marL="0" marR="0" lvl="0" indent="0" algn="ctr" defTabSz="685800" rtl="0" eaLnBrk="1" fontAlgn="auto" latinLnBrk="0" hangingPunct="1">
              <a:lnSpc>
                <a:spcPct val="150000"/>
              </a:lnSpc>
              <a:spcBef>
                <a:spcPct val="0"/>
              </a:spcBef>
              <a:spcAft>
                <a:spcPts val="0"/>
              </a:spcAft>
              <a:buClrTx/>
              <a:buSzTx/>
              <a:buFontTx/>
              <a:buNone/>
              <a:tabLst/>
              <a:defRPr/>
            </a:pPr>
            <a:endParaRPr kumimoji="0" lang="en-US" sz="3000" b="1" i="0" u="none" strike="noStrike" kern="1200" cap="none" spc="100" normalizeH="0" baseline="0" noProof="0" dirty="0">
              <a:ln>
                <a:noFill/>
              </a:ln>
              <a:solidFill>
                <a:srgbClr val="000000"/>
              </a:solidFill>
              <a:effectLst>
                <a:outerShdw blurRad="50800" dist="76200" dir="8100000" algn="tr" rotWithShape="0">
                  <a:prstClr val="white">
                    <a:alpha val="40000"/>
                  </a:prstClr>
                </a:outerShdw>
              </a:effectLst>
              <a:uLnTx/>
              <a:uFillTx/>
              <a:latin typeface="Montserrat" charset="0"/>
            </a:endParaRPr>
          </a:p>
        </p:txBody>
      </p:sp>
      <p:sp>
        <p:nvSpPr>
          <p:cNvPr id="7" name="Subtitle 2">
            <a:extLst>
              <a:ext uri="{FF2B5EF4-FFF2-40B4-BE49-F238E27FC236}">
                <a16:creationId xmlns:a16="http://schemas.microsoft.com/office/drawing/2014/main" xmlns="" id="{30B9DD13-FCA1-48DA-9865-509732C604F6}"/>
              </a:ext>
            </a:extLst>
          </p:cNvPr>
          <p:cNvSpPr txBox="1">
            <a:spLocks/>
          </p:cNvSpPr>
          <p:nvPr/>
        </p:nvSpPr>
        <p:spPr>
          <a:xfrm>
            <a:off x="880110" y="3151907"/>
            <a:ext cx="7383780" cy="248117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a:buNone/>
              <a:defRPr sz="2100" b="0" i="0" kern="800" baseline="0">
                <a:solidFill>
                  <a:schemeClr val="bg1"/>
                </a:solidFill>
                <a:latin typeface="Montserrat" charset="0"/>
                <a:ea typeface="Montserrat" charset="0"/>
                <a:cs typeface="Montserrat" charset="0"/>
              </a:defRPr>
            </a:lvl1pPr>
            <a:lvl2pPr marL="342900" indent="0" algn="ctr" defTabSz="685800" rtl="0" eaLnBrk="1" latinLnBrk="0" hangingPunct="1">
              <a:lnSpc>
                <a:spcPct val="90000"/>
              </a:lnSpc>
              <a:spcBef>
                <a:spcPts val="375"/>
              </a:spcBef>
              <a:buFont typeface="Arial"/>
              <a:buNone/>
              <a:defRPr sz="1500" b="0" i="0" kern="800" baseline="0">
                <a:solidFill>
                  <a:srgbClr val="226379"/>
                </a:solidFill>
                <a:latin typeface="Montserrat" charset="0"/>
                <a:ea typeface="Montserrat" charset="0"/>
                <a:cs typeface="Montserrat" charset="0"/>
              </a:defRPr>
            </a:lvl2pPr>
            <a:lvl3pPr marL="685800" indent="0" algn="ctr" defTabSz="685800" rtl="0" eaLnBrk="1" latinLnBrk="0" hangingPunct="1">
              <a:lnSpc>
                <a:spcPct val="90000"/>
              </a:lnSpc>
              <a:spcBef>
                <a:spcPts val="375"/>
              </a:spcBef>
              <a:buFont typeface="Arial"/>
              <a:buNone/>
              <a:defRPr sz="1350" b="0" i="0" kern="800" baseline="0">
                <a:solidFill>
                  <a:srgbClr val="226379"/>
                </a:solidFill>
                <a:latin typeface="Montserrat" charset="0"/>
                <a:ea typeface="Montserrat" charset="0"/>
                <a:cs typeface="Montserrat" charset="0"/>
              </a:defRPr>
            </a:lvl3pPr>
            <a:lvl4pPr marL="1028700" indent="0" algn="ctr" defTabSz="685800" rtl="0" eaLnBrk="1" latinLnBrk="0" hangingPunct="1">
              <a:lnSpc>
                <a:spcPct val="90000"/>
              </a:lnSpc>
              <a:spcBef>
                <a:spcPts val="375"/>
              </a:spcBef>
              <a:buFont typeface="Arial"/>
              <a:buNone/>
              <a:defRPr sz="1200" b="0" i="0" kern="800" baseline="0">
                <a:solidFill>
                  <a:srgbClr val="226379"/>
                </a:solidFill>
                <a:latin typeface="Montserrat" charset="0"/>
                <a:ea typeface="Montserrat" charset="0"/>
                <a:cs typeface="Montserrat" charset="0"/>
              </a:defRPr>
            </a:lvl4pPr>
            <a:lvl5pPr marL="1371600" indent="0" algn="ctr" defTabSz="685800" rtl="0" eaLnBrk="1" latinLnBrk="0" hangingPunct="1">
              <a:lnSpc>
                <a:spcPct val="90000"/>
              </a:lnSpc>
              <a:spcBef>
                <a:spcPts val="375"/>
              </a:spcBef>
              <a:buFont typeface="Arial"/>
              <a:buNone/>
              <a:defRPr sz="1200" b="0" i="0" kern="800" baseline="0">
                <a:solidFill>
                  <a:srgbClr val="226379"/>
                </a:solidFill>
                <a:latin typeface="Montserrat" charset="0"/>
                <a:ea typeface="Montserrat" charset="0"/>
                <a:cs typeface="Montserrat" charset="0"/>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endParaRPr kumimoji="0" lang="en-US" sz="2100" b="0" i="0" u="none" strike="noStrike" kern="800" cap="none" spc="0" normalizeH="0" baseline="0" noProof="0" dirty="0">
              <a:ln>
                <a:noFill/>
              </a:ln>
              <a:solidFill>
                <a:srgbClr val="FFFFFF"/>
              </a:solidFill>
              <a:effectLst/>
              <a:uLnTx/>
              <a:uFillTx/>
              <a:latin typeface="Montserrat" charset="0"/>
            </a:endParaRPr>
          </a:p>
        </p:txBody>
      </p:sp>
    </p:spTree>
    <p:extLst>
      <p:ext uri="{BB962C8B-B14F-4D97-AF65-F5344CB8AC3E}">
        <p14:creationId xmlns:p14="http://schemas.microsoft.com/office/powerpoint/2010/main" val="704142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A75A397-BC5D-4C5E-8F18-1FB737F76552}"/>
              </a:ext>
            </a:extLst>
          </p:cNvPr>
          <p:cNvPicPr>
            <a:picLocks noChangeAspect="1"/>
          </p:cNvPicPr>
          <p:nvPr/>
        </p:nvPicPr>
        <p:blipFill>
          <a:blip r:embed="rId2"/>
          <a:stretch>
            <a:fillRect/>
          </a:stretch>
        </p:blipFill>
        <p:spPr>
          <a:xfrm>
            <a:off x="766916" y="1371601"/>
            <a:ext cx="7403690" cy="4837470"/>
          </a:xfrm>
          <a:prstGeom prst="rect">
            <a:avLst/>
          </a:prstGeom>
        </p:spPr>
      </p:pic>
      <p:sp>
        <p:nvSpPr>
          <p:cNvPr id="2" name="Title 1">
            <a:extLst>
              <a:ext uri="{FF2B5EF4-FFF2-40B4-BE49-F238E27FC236}">
                <a16:creationId xmlns:a16="http://schemas.microsoft.com/office/drawing/2014/main" xmlns="" id="{2D206578-3179-4F9E-9338-F3DD99497E72}"/>
              </a:ext>
            </a:extLst>
          </p:cNvPr>
          <p:cNvSpPr>
            <a:spLocks noGrp="1"/>
          </p:cNvSpPr>
          <p:nvPr>
            <p:ph type="title"/>
          </p:nvPr>
        </p:nvSpPr>
        <p:spPr/>
        <p:txBody>
          <a:bodyPr/>
          <a:lstStyle/>
          <a:p>
            <a:pPr algn="ctr"/>
            <a:r>
              <a:rPr lang="en-US" dirty="0"/>
              <a:t>Flow Hydrograph Example</a:t>
            </a:r>
          </a:p>
        </p:txBody>
      </p:sp>
    </p:spTree>
    <p:extLst>
      <p:ext uri="{BB962C8B-B14F-4D97-AF65-F5344CB8AC3E}">
        <p14:creationId xmlns:p14="http://schemas.microsoft.com/office/powerpoint/2010/main" val="3141902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9C5528-48D4-495A-9437-E90CB643ECE3}"/>
              </a:ext>
            </a:extLst>
          </p:cNvPr>
          <p:cNvSpPr>
            <a:spLocks noGrp="1"/>
          </p:cNvSpPr>
          <p:nvPr>
            <p:ph type="title"/>
          </p:nvPr>
        </p:nvSpPr>
        <p:spPr/>
        <p:txBody>
          <a:bodyPr/>
          <a:lstStyle/>
          <a:p>
            <a:r>
              <a:rPr lang="en-US" dirty="0"/>
              <a:t>Planned Analysis Tools</a:t>
            </a:r>
          </a:p>
        </p:txBody>
      </p:sp>
      <p:sp>
        <p:nvSpPr>
          <p:cNvPr id="4" name="Rectangle 3">
            <a:extLst>
              <a:ext uri="{FF2B5EF4-FFF2-40B4-BE49-F238E27FC236}">
                <a16:creationId xmlns:a16="http://schemas.microsoft.com/office/drawing/2014/main" xmlns="" id="{B9A3E80D-A792-4A67-B3FC-67D42F7FF1DE}"/>
              </a:ext>
            </a:extLst>
          </p:cNvPr>
          <p:cNvSpPr/>
          <p:nvPr/>
        </p:nvSpPr>
        <p:spPr>
          <a:xfrm>
            <a:off x="209549" y="1486207"/>
            <a:ext cx="8791575" cy="4247317"/>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srgbClr val="3B6B7A"/>
                </a:solidFill>
                <a:effectLst/>
                <a:uLnTx/>
                <a:uFillTx/>
                <a:latin typeface="Arial"/>
                <a:ea typeface="+mn-ea"/>
                <a:cs typeface="+mn-cs"/>
              </a:rPr>
              <a:t>CalSim</a:t>
            </a:r>
            <a:r>
              <a:rPr kumimoji="0" lang="en-US" sz="1800" b="0" i="0" u="none" strike="noStrike" kern="1200" cap="none" spc="0" normalizeH="0" baseline="0" noProof="0" dirty="0">
                <a:ln>
                  <a:noFill/>
                </a:ln>
                <a:solidFill>
                  <a:srgbClr val="3B6B7A"/>
                </a:solidFill>
                <a:effectLst/>
                <a:uLnTx/>
                <a:uFillTx/>
                <a:latin typeface="Arial"/>
                <a:ea typeface="+mn-ea"/>
                <a:cs typeface="+mn-cs"/>
              </a:rPr>
              <a:t> II – merged model with existing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6B7A"/>
                </a:solidFill>
                <a:effectLst/>
                <a:uLnTx/>
                <a:uFillTx/>
                <a:latin typeface="Arial"/>
                <a:ea typeface="+mn-ea"/>
                <a:cs typeface="+mn-cs"/>
              </a:rPr>
              <a:t>USRDOM – expanded calibration and analysis to May 2018</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6B7A"/>
                </a:solidFill>
                <a:effectLst/>
                <a:uLnTx/>
                <a:uFillTx/>
                <a:latin typeface="Arial"/>
                <a:ea typeface="+mn-ea"/>
                <a:cs typeface="+mn-cs"/>
              </a:rPr>
              <a:t>Sacramento River HEC5Q model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6B7A"/>
                </a:solidFill>
                <a:effectLst/>
                <a:uLnTx/>
                <a:uFillTx/>
                <a:latin typeface="Arial"/>
                <a:ea typeface="+mn-ea"/>
                <a:cs typeface="+mn-cs"/>
              </a:rPr>
              <a:t>American River HEC5Q Model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6B7A"/>
                </a:solidFill>
                <a:effectLst/>
                <a:uLnTx/>
                <a:uFillTx/>
                <a:latin typeface="Arial"/>
                <a:ea typeface="+mn-ea"/>
                <a:cs typeface="+mn-cs"/>
              </a:rPr>
              <a:t>USBR Monthly Temperature Model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6B7A"/>
                </a:solidFill>
                <a:effectLst/>
                <a:uLnTx/>
                <a:uFillTx/>
                <a:latin typeface="Arial"/>
                <a:ea typeface="+mn-ea"/>
                <a:cs typeface="+mn-cs"/>
              </a:rPr>
              <a:t>USBR early life stage mortality models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6B7A"/>
                </a:solidFill>
                <a:effectLst/>
                <a:uLnTx/>
                <a:uFillTx/>
                <a:latin typeface="Arial"/>
                <a:ea typeface="+mn-ea"/>
                <a:cs typeface="+mn-cs"/>
              </a:rPr>
              <a:t>SALMOD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6B7A"/>
                </a:solidFill>
                <a:effectLst/>
                <a:uLnTx/>
                <a:uFillTx/>
                <a:latin typeface="Arial"/>
                <a:ea typeface="+mn-ea"/>
                <a:cs typeface="+mn-cs"/>
              </a:rPr>
              <a:t>OBAN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6B7A"/>
                </a:solidFill>
                <a:effectLst/>
                <a:uLnTx/>
                <a:uFillTx/>
                <a:latin typeface="Arial"/>
                <a:ea typeface="+mn-ea"/>
                <a:cs typeface="+mn-cs"/>
              </a:rPr>
              <a:t>IOS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6B7A"/>
                </a:solidFill>
                <a:effectLst/>
                <a:uLnTx/>
                <a:uFillTx/>
                <a:latin typeface="Arial"/>
                <a:ea typeface="+mn-ea"/>
                <a:cs typeface="+mn-cs"/>
              </a:rPr>
              <a:t>DPM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6B7A"/>
                </a:solidFill>
                <a:effectLst/>
                <a:uLnTx/>
                <a:uFillTx/>
                <a:latin typeface="Arial"/>
                <a:ea typeface="+mn-ea"/>
                <a:cs typeface="+mn-cs"/>
              </a:rPr>
              <a:t>DSM2 HYDRO, DSM2 QUAL, DSM2 PTM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6B7A"/>
                </a:solidFill>
                <a:effectLst/>
                <a:uLnTx/>
                <a:uFillTx/>
                <a:latin typeface="Arial"/>
                <a:ea typeface="+mn-ea"/>
                <a:cs typeface="+mn-cs"/>
              </a:rPr>
              <a:t>Power models including </a:t>
            </a:r>
            <a:r>
              <a:rPr kumimoji="0" lang="en-US" sz="1800" b="0" i="0" u="none" strike="noStrike" kern="1200" cap="none" spc="0" normalizeH="0" baseline="0" noProof="0" dirty="0" err="1">
                <a:ln>
                  <a:noFill/>
                </a:ln>
                <a:solidFill>
                  <a:srgbClr val="3B6B7A"/>
                </a:solidFill>
                <a:effectLst/>
                <a:uLnTx/>
                <a:uFillTx/>
                <a:latin typeface="Arial"/>
                <a:ea typeface="+mn-ea"/>
                <a:cs typeface="+mn-cs"/>
              </a:rPr>
              <a:t>LTGen</a:t>
            </a:r>
            <a:r>
              <a:rPr kumimoji="0" lang="en-US" sz="1800" b="0" i="0" u="none" strike="noStrike" kern="1200" cap="none" spc="0" normalizeH="0" baseline="0" noProof="0" dirty="0">
                <a:ln>
                  <a:noFill/>
                </a:ln>
                <a:solidFill>
                  <a:srgbClr val="3B6B7A"/>
                </a:solidFill>
                <a:effectLst/>
                <a:uLnTx/>
                <a:uFillTx/>
                <a:latin typeface="Arial"/>
                <a:ea typeface="+mn-ea"/>
                <a:cs typeface="+mn-cs"/>
              </a:rPr>
              <a:t>, SWP Power and NODOS Power model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6B7A"/>
                </a:solidFill>
                <a:effectLst/>
                <a:uLnTx/>
                <a:uFillTx/>
                <a:latin typeface="Arial"/>
                <a:ea typeface="+mn-ea"/>
                <a:cs typeface="+mn-cs"/>
              </a:rPr>
              <a:t>Economics Models including LCPSIM/CWEST, SWAP, LCRBQM and OMWEM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6B7A"/>
                </a:solidFill>
                <a:effectLst/>
                <a:uLnTx/>
                <a:uFillTx/>
                <a:latin typeface="Arial"/>
                <a:ea typeface="+mn-ea"/>
                <a:cs typeface="+mn-cs"/>
              </a:rPr>
              <a:t>HEC-RAS for water surface change – habitat variation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6B7A"/>
                </a:solidFill>
                <a:effectLst/>
                <a:uLnTx/>
                <a:uFillTx/>
                <a:latin typeface="Arial"/>
                <a:ea typeface="+mn-ea"/>
                <a:cs typeface="+mn-cs"/>
              </a:rPr>
              <a:t>CE-QUAL – W2 for Reservoir Water Quality</a:t>
            </a:r>
          </a:p>
        </p:txBody>
      </p:sp>
    </p:spTree>
    <p:extLst>
      <p:ext uri="{BB962C8B-B14F-4D97-AF65-F5344CB8AC3E}">
        <p14:creationId xmlns:p14="http://schemas.microsoft.com/office/powerpoint/2010/main" val="4071833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28028B3-CD0D-4B3E-83C9-85E6889F4673}"/>
              </a:ext>
            </a:extLst>
          </p:cNvPr>
          <p:cNvSpPr>
            <a:spLocks noGrp="1"/>
          </p:cNvSpPr>
          <p:nvPr>
            <p:ph type="title"/>
          </p:nvPr>
        </p:nvSpPr>
        <p:spPr/>
        <p:txBody>
          <a:bodyPr/>
          <a:lstStyle/>
          <a:p>
            <a:r>
              <a:rPr lang="en-US"/>
              <a:t>Fish Screen Study </a:t>
            </a:r>
            <a:r>
              <a:rPr lang="en-US" dirty="0"/>
              <a:t>Plan</a:t>
            </a:r>
          </a:p>
        </p:txBody>
      </p:sp>
      <p:sp>
        <p:nvSpPr>
          <p:cNvPr id="5" name="Content Placeholder 4">
            <a:extLst>
              <a:ext uri="{FF2B5EF4-FFF2-40B4-BE49-F238E27FC236}">
                <a16:creationId xmlns:a16="http://schemas.microsoft.com/office/drawing/2014/main" xmlns="" id="{9425C703-D57A-496F-A651-B51E11FD11EC}"/>
              </a:ext>
            </a:extLst>
          </p:cNvPr>
          <p:cNvSpPr>
            <a:spLocks noGrp="1"/>
          </p:cNvSpPr>
          <p:nvPr>
            <p:ph idx="4294967295"/>
          </p:nvPr>
        </p:nvSpPr>
        <p:spPr>
          <a:xfrm>
            <a:off x="869950" y="1676400"/>
            <a:ext cx="8274050" cy="4495800"/>
          </a:xfrm>
        </p:spPr>
        <p:txBody>
          <a:bodyPr/>
          <a:lstStyle/>
          <a:p>
            <a:pPr marL="0" indent="0">
              <a:buNone/>
            </a:pPr>
            <a:r>
              <a:rPr lang="en-US" sz="1800" dirty="0">
                <a:latin typeface="+mn-lt"/>
              </a:rPr>
              <a:t>Prepare a draft plan of study for evaluation of diversions to Sites Reservoir and potential impacts to fish survival associated with intake facility operations at the Red Bluff Pumping Plant, Hamilton City, and the proposed Delevan Intake.</a:t>
            </a:r>
          </a:p>
          <a:p>
            <a:r>
              <a:rPr lang="en-US" sz="1800" dirty="0">
                <a:latin typeface="+mn-lt"/>
              </a:rPr>
              <a:t>Perform literature review</a:t>
            </a:r>
          </a:p>
          <a:p>
            <a:r>
              <a:rPr lang="en-US" sz="1800" dirty="0">
                <a:latin typeface="+mn-lt"/>
              </a:rPr>
              <a:t>Identify information to establish biological baselines</a:t>
            </a:r>
          </a:p>
          <a:p>
            <a:r>
              <a:rPr lang="en-US" sz="1800" dirty="0">
                <a:latin typeface="+mn-lt"/>
              </a:rPr>
              <a:t>Identify information to support permitting and development of performance criteria</a:t>
            </a:r>
          </a:p>
          <a:p>
            <a:r>
              <a:rPr lang="en-US" sz="1800" dirty="0">
                <a:latin typeface="+mn-lt"/>
              </a:rPr>
              <a:t>Identify information to inform facility design</a:t>
            </a:r>
          </a:p>
          <a:p>
            <a:r>
              <a:rPr lang="en-US" sz="1800" dirty="0">
                <a:latin typeface="+mn-lt"/>
              </a:rPr>
              <a:t>Identify pre- and post-construction monitoring and evaluation (</a:t>
            </a:r>
            <a:r>
              <a:rPr lang="en-US" sz="1800" dirty="0" err="1">
                <a:latin typeface="+mn-lt"/>
              </a:rPr>
              <a:t>M&amp;E</a:t>
            </a:r>
            <a:r>
              <a:rPr lang="en-US" sz="1800" dirty="0">
                <a:latin typeface="+mn-lt"/>
              </a:rPr>
              <a:t>) requirements</a:t>
            </a:r>
          </a:p>
          <a:p>
            <a:r>
              <a:rPr lang="en-US" sz="1800" dirty="0">
                <a:latin typeface="+mn-lt"/>
              </a:rPr>
              <a:t>Identify any long-term </a:t>
            </a:r>
            <a:r>
              <a:rPr lang="en-US" sz="1800" dirty="0" err="1">
                <a:latin typeface="+mn-lt"/>
              </a:rPr>
              <a:t>M&amp;E</a:t>
            </a:r>
            <a:r>
              <a:rPr lang="en-US" sz="1800" dirty="0">
                <a:latin typeface="+mn-lt"/>
              </a:rPr>
              <a:t> requirements</a:t>
            </a:r>
          </a:p>
          <a:p>
            <a:endParaRPr lang="en-US" sz="1800" i="1" dirty="0">
              <a:latin typeface="+mn-lt"/>
            </a:endParaRPr>
          </a:p>
          <a:p>
            <a:endParaRPr lang="en-US" sz="1800" i="1" dirty="0">
              <a:latin typeface="+mn-lt"/>
            </a:endParaRPr>
          </a:p>
          <a:p>
            <a:endParaRPr lang="en-US" dirty="0"/>
          </a:p>
        </p:txBody>
      </p:sp>
    </p:spTree>
    <p:extLst>
      <p:ext uri="{BB962C8B-B14F-4D97-AF65-F5344CB8AC3E}">
        <p14:creationId xmlns:p14="http://schemas.microsoft.com/office/powerpoint/2010/main" val="208482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ESA Schedule</a:t>
            </a:r>
            <a:r>
              <a:rPr lang="en-US" dirty="0"/>
              <a:t>:</a:t>
            </a:r>
          </a:p>
        </p:txBody>
      </p:sp>
      <p:sp>
        <p:nvSpPr>
          <p:cNvPr id="3" name="Subtitle 2"/>
          <p:cNvSpPr>
            <a:spLocks noGrp="1"/>
          </p:cNvSpPr>
          <p:nvPr>
            <p:ph type="subTitle" idx="1"/>
          </p:nvPr>
        </p:nvSpPr>
        <p:spPr/>
        <p:txBody>
          <a:bodyPr>
            <a:normAutofit/>
          </a:bodyPr>
          <a:lstStyle/>
          <a:p>
            <a:pPr lvl="0" defTabSz="914400">
              <a:spcBef>
                <a:spcPts val="1000"/>
              </a:spcBef>
            </a:pPr>
            <a:r>
              <a:rPr lang="en-US" sz="2800" kern="1200" dirty="0">
                <a:latin typeface="Calibri" panose="020F0502020204030204"/>
                <a:ea typeface="+mn-ea"/>
                <a:cs typeface="+mn-cs"/>
              </a:rPr>
              <a:t>Presidential Memo (10/19/2018)</a:t>
            </a:r>
          </a:p>
          <a:p>
            <a:pPr marL="228600" lvl="0" indent="-228600" defTabSz="914400">
              <a:spcBef>
                <a:spcPts val="1000"/>
              </a:spcBef>
              <a:buFont typeface="Arial" panose="020B0604020202020204" pitchFamily="34" charset="0"/>
              <a:buChar char="•"/>
            </a:pPr>
            <a:r>
              <a:rPr lang="en-US" sz="2400" kern="1200" dirty="0">
                <a:latin typeface="Calibri" panose="020F0502020204030204"/>
                <a:ea typeface="+mn-ea"/>
                <a:cs typeface="+mn-cs"/>
              </a:rPr>
              <a:t>Encourages Commerce and Interior to work together</a:t>
            </a:r>
          </a:p>
          <a:p>
            <a:pPr marL="685800" lvl="1" indent="-228600" algn="l" defTabSz="914400">
              <a:spcBef>
                <a:spcPts val="500"/>
              </a:spcBef>
              <a:buFont typeface="Arial" panose="020B0604020202020204" pitchFamily="34" charset="0"/>
              <a:buChar char="•"/>
            </a:pPr>
            <a:r>
              <a:rPr lang="en-US" sz="2000" kern="1200" dirty="0">
                <a:solidFill>
                  <a:schemeClr val="tx1"/>
                </a:solidFill>
                <a:latin typeface="Calibri" panose="020F0502020204030204"/>
                <a:ea typeface="+mn-ea"/>
                <a:cs typeface="+mn-cs"/>
              </a:rPr>
              <a:t>Streamline regulatory process</a:t>
            </a:r>
          </a:p>
          <a:p>
            <a:pPr marL="685800" lvl="1" indent="-228600" algn="l" defTabSz="914400">
              <a:spcBef>
                <a:spcPts val="500"/>
              </a:spcBef>
              <a:buFont typeface="Arial" panose="020B0604020202020204" pitchFamily="34" charset="0"/>
              <a:buChar char="•"/>
            </a:pPr>
            <a:r>
              <a:rPr lang="en-US" sz="2000" kern="1200" dirty="0">
                <a:solidFill>
                  <a:schemeClr val="tx1"/>
                </a:solidFill>
                <a:latin typeface="Calibri" panose="020F0502020204030204"/>
                <a:ea typeface="+mn-ea"/>
                <a:cs typeface="+mn-cs"/>
              </a:rPr>
              <a:t>In accordance with applicable law</a:t>
            </a:r>
          </a:p>
          <a:p>
            <a:pPr marL="228600" lvl="0" indent="-228600" defTabSz="914400">
              <a:spcBef>
                <a:spcPts val="1000"/>
              </a:spcBef>
              <a:buFont typeface="Arial" panose="020B0604020202020204" pitchFamily="34" charset="0"/>
              <a:buChar char="•"/>
            </a:pPr>
            <a:r>
              <a:rPr lang="en-US" sz="2400" kern="1200" dirty="0">
                <a:latin typeface="Calibri" panose="020F0502020204030204"/>
                <a:ea typeface="+mn-ea"/>
                <a:cs typeface="+mn-cs"/>
              </a:rPr>
              <a:t>Sites Project identified as major water project</a:t>
            </a:r>
          </a:p>
          <a:p>
            <a:pPr marL="228600" lvl="0" indent="-228600" defTabSz="914400">
              <a:spcBef>
                <a:spcPts val="1000"/>
              </a:spcBef>
              <a:buFont typeface="Arial" panose="020B0604020202020204" pitchFamily="34" charset="0"/>
              <a:buChar char="•"/>
            </a:pPr>
            <a:r>
              <a:rPr lang="en-US" sz="2400" kern="1200" dirty="0">
                <a:latin typeface="Montserrat"/>
                <a:ea typeface="+mn-ea"/>
                <a:cs typeface="+mn-cs"/>
              </a:rPr>
              <a:t>Establishes schedule</a:t>
            </a:r>
          </a:p>
          <a:p>
            <a:pPr marL="685800" lvl="1" indent="-228600" algn="l" defTabSz="914400">
              <a:spcBef>
                <a:spcPts val="500"/>
              </a:spcBef>
              <a:buFont typeface="Arial" panose="020B0604020202020204" pitchFamily="34" charset="0"/>
              <a:buChar char="•"/>
            </a:pPr>
            <a:r>
              <a:rPr lang="en-US" sz="2000" kern="1200" dirty="0">
                <a:solidFill>
                  <a:schemeClr val="tx1"/>
                </a:solidFill>
                <a:latin typeface="Calibri" panose="020F0502020204030204"/>
                <a:ea typeface="+mn-ea"/>
                <a:cs typeface="+mn-cs"/>
              </a:rPr>
              <a:t>Joint biological assessment due to agencies in September 2019</a:t>
            </a:r>
          </a:p>
          <a:p>
            <a:pPr marL="685800" lvl="1" indent="-228600" algn="l" defTabSz="914400">
              <a:spcBef>
                <a:spcPts val="500"/>
              </a:spcBef>
              <a:buFont typeface="Arial" panose="020B0604020202020204" pitchFamily="34" charset="0"/>
              <a:buChar char="•"/>
            </a:pPr>
            <a:r>
              <a:rPr lang="en-US" sz="2000" kern="1200" dirty="0">
                <a:solidFill>
                  <a:schemeClr val="tx1"/>
                </a:solidFill>
                <a:latin typeface="Calibri" panose="020F0502020204030204"/>
                <a:ea typeface="+mn-ea"/>
                <a:cs typeface="+mn-cs"/>
              </a:rPr>
              <a:t>Biological Opinions by February 2020</a:t>
            </a:r>
          </a:p>
          <a:p>
            <a:endParaRPr lang="en-US" dirty="0"/>
          </a:p>
        </p:txBody>
      </p:sp>
    </p:spTree>
    <p:extLst>
      <p:ext uri="{BB962C8B-B14F-4D97-AF65-F5344CB8AC3E}">
        <p14:creationId xmlns:p14="http://schemas.microsoft.com/office/powerpoint/2010/main" val="53664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EEAC1E4-09C1-4BB4-A0F1-7852027FB13E}"/>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0BBDED-7443-A343-AD09-28D8B10B9D7F}" type="slidenum">
              <a:rPr kumimoji="0" lang="en-US" sz="1200" b="1" i="0" u="none" strike="noStrike" kern="1200" cap="none" spc="0" normalizeH="0" baseline="0" noProof="0" smtClean="0">
                <a:ln>
                  <a:noFill/>
                </a:ln>
                <a:solidFill>
                  <a:prstClr val="black">
                    <a:tint val="75000"/>
                  </a:prstClr>
                </a:solidFill>
                <a:effectLst/>
                <a:uLnTx/>
                <a:uFillTx/>
                <a:latin typeface="Montserrat" charset="0"/>
                <a:ea typeface="Montserrat" charset="0"/>
                <a:cs typeface="Montserrat"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prstClr val="black">
                  <a:tint val="75000"/>
                </a:prstClr>
              </a:solidFill>
              <a:effectLst/>
              <a:uLnTx/>
              <a:uFillTx/>
              <a:latin typeface="Montserrat" charset="0"/>
              <a:ea typeface="Montserrat" charset="0"/>
              <a:cs typeface="Montserrat" charset="0"/>
            </a:endParaRPr>
          </a:p>
        </p:txBody>
      </p:sp>
      <p:sp>
        <p:nvSpPr>
          <p:cNvPr id="3" name="Title 2">
            <a:extLst>
              <a:ext uri="{FF2B5EF4-FFF2-40B4-BE49-F238E27FC236}">
                <a16:creationId xmlns:a16="http://schemas.microsoft.com/office/drawing/2014/main" xmlns="" id="{99567116-FF48-4337-9F98-6C9AC566FA2A}"/>
              </a:ext>
            </a:extLst>
          </p:cNvPr>
          <p:cNvSpPr>
            <a:spLocks noGrp="1"/>
          </p:cNvSpPr>
          <p:nvPr>
            <p:ph type="title"/>
          </p:nvPr>
        </p:nvSpPr>
        <p:spPr/>
        <p:txBody>
          <a:bodyPr/>
          <a:lstStyle/>
          <a:p>
            <a:r>
              <a:rPr lang="en-US" b="1" dirty="0"/>
              <a:t>State Listed Terrestrial Species</a:t>
            </a:r>
          </a:p>
        </p:txBody>
      </p:sp>
      <p:sp>
        <p:nvSpPr>
          <p:cNvPr id="4" name="TextBox 3">
            <a:extLst>
              <a:ext uri="{FF2B5EF4-FFF2-40B4-BE49-F238E27FC236}">
                <a16:creationId xmlns:a16="http://schemas.microsoft.com/office/drawing/2014/main" xmlns="" id="{7F7CF09B-D298-4B8D-8D67-F6D38503B56E}"/>
              </a:ext>
            </a:extLst>
          </p:cNvPr>
          <p:cNvSpPr txBox="1"/>
          <p:nvPr/>
        </p:nvSpPr>
        <p:spPr>
          <a:xfrm rot="21420071">
            <a:off x="205483" y="1448656"/>
            <a:ext cx="8835775" cy="101566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xmlns="" id="{D86DCE69-F2D3-4873-AAEF-6F4F46CFC090}"/>
              </a:ext>
            </a:extLst>
          </p:cNvPr>
          <p:cNvGraphicFramePr>
            <a:graphicFrameLocks noGrp="1"/>
          </p:cNvGraphicFramePr>
          <p:nvPr>
            <p:extLst>
              <p:ext uri="{D42A27DB-BD31-4B8C-83A1-F6EECF244321}">
                <p14:modId xmlns:p14="http://schemas.microsoft.com/office/powerpoint/2010/main" val="2497226383"/>
              </p:ext>
            </p:extLst>
          </p:nvPr>
        </p:nvGraphicFramePr>
        <p:xfrm>
          <a:off x="19251" y="1017144"/>
          <a:ext cx="9124749" cy="6082851"/>
        </p:xfrm>
        <a:graphic>
          <a:graphicData uri="http://schemas.openxmlformats.org/drawingml/2006/table">
            <a:tbl>
              <a:tblPr firstRow="1" firstCol="1" bandRow="1">
                <a:tableStyleId>{5C22544A-7EE6-4342-B048-85BDC9FD1C3A}</a:tableStyleId>
              </a:tblPr>
              <a:tblGrid>
                <a:gridCol w="4100686">
                  <a:extLst>
                    <a:ext uri="{9D8B030D-6E8A-4147-A177-3AD203B41FA5}">
                      <a16:colId xmlns:a16="http://schemas.microsoft.com/office/drawing/2014/main" xmlns="" val="288556128"/>
                    </a:ext>
                  </a:extLst>
                </a:gridCol>
                <a:gridCol w="1982912">
                  <a:extLst>
                    <a:ext uri="{9D8B030D-6E8A-4147-A177-3AD203B41FA5}">
                      <a16:colId xmlns:a16="http://schemas.microsoft.com/office/drawing/2014/main" xmlns="" val="284865047"/>
                    </a:ext>
                  </a:extLst>
                </a:gridCol>
                <a:gridCol w="3041151">
                  <a:extLst>
                    <a:ext uri="{9D8B030D-6E8A-4147-A177-3AD203B41FA5}">
                      <a16:colId xmlns:a16="http://schemas.microsoft.com/office/drawing/2014/main" xmlns="" val="2670492411"/>
                    </a:ext>
                  </a:extLst>
                </a:gridCol>
              </a:tblGrid>
              <a:tr h="461278">
                <a:tc>
                  <a:txBody>
                    <a:bodyPr/>
                    <a:lstStyle/>
                    <a:p>
                      <a:pPr marL="0" marR="0">
                        <a:lnSpc>
                          <a:spcPct val="107000"/>
                        </a:lnSpc>
                        <a:spcBef>
                          <a:spcPts val="0"/>
                        </a:spcBef>
                        <a:spcAft>
                          <a:spcPts val="800"/>
                        </a:spcAft>
                      </a:pPr>
                      <a:r>
                        <a:rPr lang="en-US" sz="2400" dirty="0">
                          <a:effectLst/>
                        </a:rPr>
                        <a:t>Species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400" dirty="0">
                          <a:effectLst/>
                        </a:rPr>
                        <a:t>Federal Status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400" dirty="0">
                          <a:effectLst/>
                        </a:rPr>
                        <a:t>State Status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extLst>
                  <a:ext uri="{0D108BD9-81ED-4DB2-BD59-A6C34878D82A}">
                    <a16:rowId xmlns:a16="http://schemas.microsoft.com/office/drawing/2014/main" xmlns="" val="4134425012"/>
                  </a:ext>
                </a:extLst>
              </a:tr>
              <a:tr h="726420">
                <a:tc>
                  <a:txBody>
                    <a:bodyPr/>
                    <a:lstStyle/>
                    <a:p>
                      <a:pPr marL="0" marR="0">
                        <a:lnSpc>
                          <a:spcPct val="107000"/>
                        </a:lnSpc>
                        <a:spcBef>
                          <a:spcPts val="0"/>
                        </a:spcBef>
                        <a:spcAft>
                          <a:spcPts val="800"/>
                        </a:spcAft>
                      </a:pPr>
                      <a:r>
                        <a:rPr lang="en-US" sz="2000" dirty="0">
                          <a:effectLst/>
                        </a:rPr>
                        <a:t>Foothill yellow-legged frog</a:t>
                      </a:r>
                    </a:p>
                    <a:p>
                      <a:pPr marL="0" marR="0">
                        <a:lnSpc>
                          <a:spcPct val="107000"/>
                        </a:lnSpc>
                        <a:spcBef>
                          <a:spcPts val="0"/>
                        </a:spcBef>
                        <a:spcAft>
                          <a:spcPts val="80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a:effectLst/>
                        </a:rPr>
                        <a:t>No listing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a:effectLst/>
                        </a:rPr>
                        <a:t>Candidate, Threatened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extLst>
                  <a:ext uri="{0D108BD9-81ED-4DB2-BD59-A6C34878D82A}">
                    <a16:rowId xmlns:a16="http://schemas.microsoft.com/office/drawing/2014/main" xmlns="" val="331779572"/>
                  </a:ext>
                </a:extLst>
              </a:tr>
              <a:tr h="726420">
                <a:tc>
                  <a:txBody>
                    <a:bodyPr/>
                    <a:lstStyle/>
                    <a:p>
                      <a:pPr marL="0" marR="0">
                        <a:lnSpc>
                          <a:spcPct val="107000"/>
                        </a:lnSpc>
                        <a:spcBef>
                          <a:spcPts val="0"/>
                        </a:spcBef>
                        <a:spcAft>
                          <a:spcPts val="800"/>
                        </a:spcAft>
                      </a:pPr>
                      <a:r>
                        <a:rPr lang="en-US" sz="2000" dirty="0">
                          <a:effectLst/>
                        </a:rPr>
                        <a:t>Giant garter snake</a:t>
                      </a:r>
                    </a:p>
                    <a:p>
                      <a:pPr marL="0" marR="0">
                        <a:lnSpc>
                          <a:spcPct val="107000"/>
                        </a:lnSpc>
                        <a:spcBef>
                          <a:spcPts val="0"/>
                        </a:spcBef>
                        <a:spcAft>
                          <a:spcPts val="80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a:effectLst/>
                        </a:rPr>
                        <a:t>Threatened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a:effectLst/>
                        </a:rPr>
                        <a:t>Threatened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extLst>
                  <a:ext uri="{0D108BD9-81ED-4DB2-BD59-A6C34878D82A}">
                    <a16:rowId xmlns:a16="http://schemas.microsoft.com/office/drawing/2014/main" xmlns="" val="3985752953"/>
                  </a:ext>
                </a:extLst>
              </a:tr>
              <a:tr h="309259">
                <a:tc>
                  <a:txBody>
                    <a:bodyPr/>
                    <a:lstStyle/>
                    <a:p>
                      <a:pPr marL="0" marR="0">
                        <a:lnSpc>
                          <a:spcPct val="107000"/>
                        </a:lnSpc>
                        <a:spcBef>
                          <a:spcPts val="0"/>
                        </a:spcBef>
                        <a:spcAft>
                          <a:spcPts val="800"/>
                        </a:spcAft>
                      </a:pPr>
                      <a:r>
                        <a:rPr lang="en-US" sz="2000">
                          <a:effectLst/>
                        </a:rPr>
                        <a:t>Bald eagle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a:effectLst/>
                        </a:rPr>
                        <a:t>Delisted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a:effectLst/>
                        </a:rPr>
                        <a:t>Endangered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extLst>
                  <a:ext uri="{0D108BD9-81ED-4DB2-BD59-A6C34878D82A}">
                    <a16:rowId xmlns:a16="http://schemas.microsoft.com/office/drawing/2014/main" xmlns="" val="1022983676"/>
                  </a:ext>
                </a:extLst>
              </a:tr>
              <a:tr h="309259">
                <a:tc>
                  <a:txBody>
                    <a:bodyPr/>
                    <a:lstStyle/>
                    <a:p>
                      <a:pPr marL="0" marR="0">
                        <a:lnSpc>
                          <a:spcPct val="107000"/>
                        </a:lnSpc>
                        <a:spcBef>
                          <a:spcPts val="0"/>
                        </a:spcBef>
                        <a:spcAft>
                          <a:spcPts val="800"/>
                        </a:spcAft>
                      </a:pPr>
                      <a:r>
                        <a:rPr lang="en-US" sz="2000">
                          <a:effectLst/>
                        </a:rPr>
                        <a:t>Swainson’s hawk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a:effectLst/>
                        </a:rPr>
                        <a:t>No listing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a:effectLst/>
                        </a:rPr>
                        <a:t>Threatened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extLst>
                  <a:ext uri="{0D108BD9-81ED-4DB2-BD59-A6C34878D82A}">
                    <a16:rowId xmlns:a16="http://schemas.microsoft.com/office/drawing/2014/main" xmlns="" val="550190771"/>
                  </a:ext>
                </a:extLst>
              </a:tr>
              <a:tr h="726420">
                <a:tc>
                  <a:txBody>
                    <a:bodyPr/>
                    <a:lstStyle/>
                    <a:p>
                      <a:pPr marL="0" marR="0">
                        <a:lnSpc>
                          <a:spcPct val="107000"/>
                        </a:lnSpc>
                        <a:spcBef>
                          <a:spcPts val="0"/>
                        </a:spcBef>
                        <a:spcAft>
                          <a:spcPts val="800"/>
                        </a:spcAft>
                      </a:pPr>
                      <a:r>
                        <a:rPr lang="en-US" sz="2000">
                          <a:effectLst/>
                        </a:rPr>
                        <a:t>Bank swallow</a:t>
                      </a:r>
                    </a:p>
                    <a:p>
                      <a:pPr marL="0" marR="0">
                        <a:lnSpc>
                          <a:spcPct val="107000"/>
                        </a:lnSpc>
                        <a:spcBef>
                          <a:spcPts val="0"/>
                        </a:spcBef>
                        <a:spcAft>
                          <a:spcPts val="80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a:effectLst/>
                        </a:rPr>
                        <a:t>No listing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a:effectLst/>
                        </a:rPr>
                        <a:t>Threatened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extLst>
                  <a:ext uri="{0D108BD9-81ED-4DB2-BD59-A6C34878D82A}">
                    <a16:rowId xmlns:a16="http://schemas.microsoft.com/office/drawing/2014/main" xmlns="" val="2770676903"/>
                  </a:ext>
                </a:extLst>
              </a:tr>
              <a:tr h="726420">
                <a:tc>
                  <a:txBody>
                    <a:bodyPr/>
                    <a:lstStyle/>
                    <a:p>
                      <a:pPr marL="0" marR="0">
                        <a:lnSpc>
                          <a:spcPct val="107000"/>
                        </a:lnSpc>
                        <a:spcBef>
                          <a:spcPts val="0"/>
                        </a:spcBef>
                        <a:spcAft>
                          <a:spcPts val="800"/>
                        </a:spcAft>
                      </a:pPr>
                      <a:r>
                        <a:rPr lang="en-US" sz="2000">
                          <a:effectLst/>
                        </a:rPr>
                        <a:t>Western yellow-billed cuckoo</a:t>
                      </a:r>
                    </a:p>
                    <a:p>
                      <a:pPr marL="0" marR="0">
                        <a:lnSpc>
                          <a:spcPct val="107000"/>
                        </a:lnSpc>
                        <a:spcBef>
                          <a:spcPts val="0"/>
                        </a:spcBef>
                        <a:spcAft>
                          <a:spcPts val="80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Threatened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Endangered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extLst>
                  <a:ext uri="{0D108BD9-81ED-4DB2-BD59-A6C34878D82A}">
                    <a16:rowId xmlns:a16="http://schemas.microsoft.com/office/drawing/2014/main" xmlns="" val="4202892629"/>
                  </a:ext>
                </a:extLst>
              </a:tr>
              <a:tr h="726420">
                <a:tc>
                  <a:txBody>
                    <a:bodyPr/>
                    <a:lstStyle/>
                    <a:p>
                      <a:pPr marL="0" marR="0">
                        <a:lnSpc>
                          <a:spcPct val="107000"/>
                        </a:lnSpc>
                        <a:spcBef>
                          <a:spcPts val="0"/>
                        </a:spcBef>
                        <a:spcAft>
                          <a:spcPts val="800"/>
                        </a:spcAft>
                      </a:pPr>
                      <a:r>
                        <a:rPr lang="en-US" sz="2000">
                          <a:effectLst/>
                        </a:rPr>
                        <a:t>Tricolored blackbird</a:t>
                      </a:r>
                    </a:p>
                    <a:p>
                      <a:pPr marL="0" marR="0">
                        <a:lnSpc>
                          <a:spcPct val="107000"/>
                        </a:lnSpc>
                        <a:spcBef>
                          <a:spcPts val="0"/>
                        </a:spcBef>
                        <a:spcAft>
                          <a:spcPts val="80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No listing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a:effectLst/>
                        </a:rPr>
                        <a:t>Threatened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extLst>
                  <a:ext uri="{0D108BD9-81ED-4DB2-BD59-A6C34878D82A}">
                    <a16:rowId xmlns:a16="http://schemas.microsoft.com/office/drawing/2014/main" xmlns="" val="3643060411"/>
                  </a:ext>
                </a:extLst>
              </a:tr>
              <a:tr h="726420">
                <a:tc>
                  <a:txBody>
                    <a:bodyPr/>
                    <a:lstStyle/>
                    <a:p>
                      <a:pPr marL="0" marR="0">
                        <a:lnSpc>
                          <a:spcPct val="107000"/>
                        </a:lnSpc>
                        <a:spcBef>
                          <a:spcPts val="0"/>
                        </a:spcBef>
                        <a:spcAft>
                          <a:spcPts val="800"/>
                        </a:spcAft>
                      </a:pPr>
                      <a:r>
                        <a:rPr lang="en-US" sz="2000" dirty="0">
                          <a:effectLst/>
                        </a:rPr>
                        <a:t>Greater Sandhill Crane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 No listing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 Threatened, </a:t>
                      </a:r>
                    </a:p>
                    <a:p>
                      <a:pPr marL="0" marR="0">
                        <a:lnSpc>
                          <a:spcPct val="107000"/>
                        </a:lnSpc>
                        <a:spcBef>
                          <a:spcPts val="0"/>
                        </a:spcBef>
                        <a:spcAft>
                          <a:spcPts val="800"/>
                        </a:spcAft>
                      </a:pPr>
                      <a:r>
                        <a:rPr lang="en-US" sz="2000" dirty="0">
                          <a:effectLst/>
                        </a:rPr>
                        <a:t>Fully Protected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extLst>
                  <a:ext uri="{0D108BD9-81ED-4DB2-BD59-A6C34878D82A}">
                    <a16:rowId xmlns:a16="http://schemas.microsoft.com/office/drawing/2014/main" xmlns="" val="1378811943"/>
                  </a:ext>
                </a:extLst>
              </a:tr>
              <a:tr h="402541">
                <a:tc>
                  <a:txBody>
                    <a:bodyPr/>
                    <a:lstStyle/>
                    <a:p>
                      <a:pPr marL="0" marR="0">
                        <a:lnSpc>
                          <a:spcPct val="107000"/>
                        </a:lnSpc>
                        <a:spcBef>
                          <a:spcPts val="0"/>
                        </a:spcBef>
                        <a:spcAft>
                          <a:spcPts val="800"/>
                        </a:spcAft>
                      </a:pPr>
                      <a:r>
                        <a:rPr lang="en-US" sz="2000" dirty="0">
                          <a:effectLst/>
                        </a:rPr>
                        <a:t>Palmate-bracted bird’s beak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 Endangered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 Endangered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extLst>
                  <a:ext uri="{0D108BD9-81ED-4DB2-BD59-A6C34878D82A}">
                    <a16:rowId xmlns:a16="http://schemas.microsoft.com/office/drawing/2014/main" xmlns="" val="4258900319"/>
                  </a:ext>
                </a:extLst>
              </a:tr>
            </a:tbl>
          </a:graphicData>
        </a:graphic>
      </p:graphicFrame>
    </p:spTree>
    <p:extLst>
      <p:ext uri="{BB962C8B-B14F-4D97-AF65-F5344CB8AC3E}">
        <p14:creationId xmlns:p14="http://schemas.microsoft.com/office/powerpoint/2010/main" val="1921811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36BA7EB-B85E-4A15-A392-955D39190313}"/>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0BBDED-7443-A343-AD09-28D8B10B9D7F}" type="slidenum">
              <a:rPr kumimoji="0" lang="en-US" sz="1200" b="1" i="0" u="none" strike="noStrike" kern="1200" cap="none" spc="0" normalizeH="0" baseline="0" noProof="0" smtClean="0">
                <a:ln>
                  <a:noFill/>
                </a:ln>
                <a:solidFill>
                  <a:prstClr val="black">
                    <a:tint val="75000"/>
                  </a:prstClr>
                </a:solidFill>
                <a:effectLst/>
                <a:uLnTx/>
                <a:uFillTx/>
                <a:latin typeface="Montserrat" charset="0"/>
                <a:ea typeface="Montserrat" charset="0"/>
                <a:cs typeface="Montserrat"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prstClr val="black">
                  <a:tint val="75000"/>
                </a:prstClr>
              </a:solidFill>
              <a:effectLst/>
              <a:uLnTx/>
              <a:uFillTx/>
              <a:latin typeface="Montserrat" charset="0"/>
              <a:ea typeface="Montserrat" charset="0"/>
              <a:cs typeface="Montserrat" charset="0"/>
            </a:endParaRPr>
          </a:p>
        </p:txBody>
      </p:sp>
      <p:sp>
        <p:nvSpPr>
          <p:cNvPr id="3" name="Title 2">
            <a:extLst>
              <a:ext uri="{FF2B5EF4-FFF2-40B4-BE49-F238E27FC236}">
                <a16:creationId xmlns:a16="http://schemas.microsoft.com/office/drawing/2014/main" xmlns="" id="{B36408B1-C08A-4690-9384-976B5E3C751F}"/>
              </a:ext>
            </a:extLst>
          </p:cNvPr>
          <p:cNvSpPr>
            <a:spLocks noGrp="1"/>
          </p:cNvSpPr>
          <p:nvPr>
            <p:ph type="title"/>
          </p:nvPr>
        </p:nvSpPr>
        <p:spPr/>
        <p:txBody>
          <a:bodyPr/>
          <a:lstStyle/>
          <a:p>
            <a:r>
              <a:rPr lang="en-US" dirty="0"/>
              <a:t>Mapping Approach</a:t>
            </a:r>
          </a:p>
        </p:txBody>
      </p:sp>
      <p:sp>
        <p:nvSpPr>
          <p:cNvPr id="4" name="TextBox 3">
            <a:extLst>
              <a:ext uri="{FF2B5EF4-FFF2-40B4-BE49-F238E27FC236}">
                <a16:creationId xmlns:a16="http://schemas.microsoft.com/office/drawing/2014/main" xmlns="" id="{8EE726AD-83C3-4C26-8653-3E5FDFB0632B}"/>
              </a:ext>
            </a:extLst>
          </p:cNvPr>
          <p:cNvSpPr txBox="1"/>
          <p:nvPr/>
        </p:nvSpPr>
        <p:spPr>
          <a:xfrm>
            <a:off x="323636" y="1463138"/>
            <a:ext cx="8496728" cy="4862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ICF is mapping land cover through aerial photo interpretation using </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Google Earth </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National Agricultural Imagery Program (NAIP) imagery</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Topographic data obtained through LIDAR </a:t>
            </a:r>
          </a:p>
        </p:txBody>
      </p:sp>
    </p:spTree>
    <p:extLst>
      <p:ext uri="{BB962C8B-B14F-4D97-AF65-F5344CB8AC3E}">
        <p14:creationId xmlns:p14="http://schemas.microsoft.com/office/powerpoint/2010/main" val="3136366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856332E-251C-43AC-AD7A-4240E794BB0F}"/>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0BBDED-7443-A343-AD09-28D8B10B9D7F}" type="slidenum">
              <a:rPr kumimoji="0" lang="en-US" sz="1200" b="1" i="0" u="none" strike="noStrike" kern="1200" cap="none" spc="0" normalizeH="0" baseline="0" noProof="0" smtClean="0">
                <a:ln>
                  <a:noFill/>
                </a:ln>
                <a:solidFill>
                  <a:prstClr val="black">
                    <a:tint val="75000"/>
                  </a:prstClr>
                </a:solidFill>
                <a:effectLst/>
                <a:uLnTx/>
                <a:uFillTx/>
                <a:latin typeface="Montserrat" charset="0"/>
                <a:ea typeface="Montserrat" charset="0"/>
                <a:cs typeface="Montserrat"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prstClr val="black">
                  <a:tint val="75000"/>
                </a:prstClr>
              </a:solidFill>
              <a:effectLst/>
              <a:uLnTx/>
              <a:uFillTx/>
              <a:latin typeface="Montserrat" charset="0"/>
              <a:ea typeface="Montserrat" charset="0"/>
              <a:cs typeface="Montserrat" charset="0"/>
            </a:endParaRPr>
          </a:p>
        </p:txBody>
      </p:sp>
      <p:sp>
        <p:nvSpPr>
          <p:cNvPr id="3" name="Title 2">
            <a:extLst>
              <a:ext uri="{FF2B5EF4-FFF2-40B4-BE49-F238E27FC236}">
                <a16:creationId xmlns:a16="http://schemas.microsoft.com/office/drawing/2014/main" xmlns="" id="{D989EFD3-8F4E-4C80-A102-81697F5D2E2C}"/>
              </a:ext>
            </a:extLst>
          </p:cNvPr>
          <p:cNvSpPr>
            <a:spLocks noGrp="1"/>
          </p:cNvSpPr>
          <p:nvPr>
            <p:ph type="title"/>
          </p:nvPr>
        </p:nvSpPr>
        <p:spPr/>
        <p:txBody>
          <a:bodyPr/>
          <a:lstStyle/>
          <a:p>
            <a:r>
              <a:rPr lang="en-US" dirty="0"/>
              <a:t>Terrestrial Species Models</a:t>
            </a:r>
          </a:p>
        </p:txBody>
      </p:sp>
      <p:sp>
        <p:nvSpPr>
          <p:cNvPr id="4" name="TextBox 3">
            <a:extLst>
              <a:ext uri="{FF2B5EF4-FFF2-40B4-BE49-F238E27FC236}">
                <a16:creationId xmlns:a16="http://schemas.microsoft.com/office/drawing/2014/main" xmlns="" id="{2009E223-3D47-46B1-9F18-9ED2690BC917}"/>
              </a:ext>
            </a:extLst>
          </p:cNvPr>
          <p:cNvSpPr txBox="1"/>
          <p:nvPr/>
        </p:nvSpPr>
        <p:spPr>
          <a:xfrm>
            <a:off x="246580" y="1469204"/>
            <a:ext cx="8558373" cy="49932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xmlns="" id="{A44A4D8E-965C-403C-8079-CD24221549CB}"/>
              </a:ext>
            </a:extLst>
          </p:cNvPr>
          <p:cNvGraphicFramePr>
            <a:graphicFrameLocks noGrp="1"/>
          </p:cNvGraphicFramePr>
          <p:nvPr>
            <p:extLst>
              <p:ext uri="{D42A27DB-BD31-4B8C-83A1-F6EECF244321}">
                <p14:modId xmlns:p14="http://schemas.microsoft.com/office/powerpoint/2010/main" val="354857691"/>
              </p:ext>
            </p:extLst>
          </p:nvPr>
        </p:nvGraphicFramePr>
        <p:xfrm>
          <a:off x="441789" y="1304818"/>
          <a:ext cx="8363164" cy="5393117"/>
        </p:xfrm>
        <a:graphic>
          <a:graphicData uri="http://schemas.openxmlformats.org/drawingml/2006/table">
            <a:tbl>
              <a:tblPr>
                <a:tableStyleId>{5C22544A-7EE6-4342-B048-85BDC9FD1C3A}</a:tableStyleId>
              </a:tblPr>
              <a:tblGrid>
                <a:gridCol w="2976719">
                  <a:extLst>
                    <a:ext uri="{9D8B030D-6E8A-4147-A177-3AD203B41FA5}">
                      <a16:colId xmlns:a16="http://schemas.microsoft.com/office/drawing/2014/main" xmlns="" val="131619766"/>
                    </a:ext>
                  </a:extLst>
                </a:gridCol>
                <a:gridCol w="5386445">
                  <a:extLst>
                    <a:ext uri="{9D8B030D-6E8A-4147-A177-3AD203B41FA5}">
                      <a16:colId xmlns:a16="http://schemas.microsoft.com/office/drawing/2014/main" xmlns="" val="41534708"/>
                    </a:ext>
                  </a:extLst>
                </a:gridCol>
              </a:tblGrid>
              <a:tr h="960868">
                <a:tc>
                  <a:txBody>
                    <a:bodyPr/>
                    <a:lstStyle/>
                    <a:p>
                      <a:pPr algn="l" fontAlgn="b"/>
                      <a:r>
                        <a:rPr lang="en-US" sz="2400" b="1" u="none" strike="noStrike" dirty="0">
                          <a:effectLst/>
                        </a:rPr>
                        <a:t>Foothill yellow-legged frog</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Perennial and intermittent streams with rocky substrates (not Sacramento River), Stone Corral Creek, Funks Creek (above reservoir), Antelope Creek</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719426204"/>
                  </a:ext>
                </a:extLst>
              </a:tr>
              <a:tr h="1121013">
                <a:tc>
                  <a:txBody>
                    <a:bodyPr/>
                    <a:lstStyle/>
                    <a:p>
                      <a:pPr algn="l" fontAlgn="b"/>
                      <a:r>
                        <a:rPr lang="en-US" sz="2400" b="1" u="none" strike="noStrike" dirty="0">
                          <a:effectLst/>
                        </a:rPr>
                        <a:t>Giant garter snake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(Valley floor) AQUATIC - agricultural ditches, canals, freshwater emergent wetland, managed wetland, rice . UPLAND - areas within 200 feet of aquatic habitat that include annual grassland, other ag, disturbed, barren.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633601075"/>
                  </a:ext>
                </a:extLst>
              </a:tr>
              <a:tr h="913767">
                <a:tc>
                  <a:txBody>
                    <a:bodyPr/>
                    <a:lstStyle/>
                    <a:p>
                      <a:pPr algn="l" fontAlgn="b"/>
                      <a:r>
                        <a:rPr lang="en-US" sz="2400" b="1" u="none" strike="noStrike">
                          <a:effectLst/>
                        </a:rPr>
                        <a:t>Western yellow-billed cuckoo</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Riparian patches at least 25 acres in size </a:t>
                      </a:r>
                      <a:endParaRPr lang="en-US" sz="18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xmlns="" val="3641670277"/>
                  </a:ext>
                </a:extLst>
              </a:tr>
              <a:tr h="1158694">
                <a:tc>
                  <a:txBody>
                    <a:bodyPr/>
                    <a:lstStyle/>
                    <a:p>
                      <a:pPr algn="l" fontAlgn="b"/>
                      <a:r>
                        <a:rPr lang="en-US" sz="2400" b="1" u="none" strike="noStrike">
                          <a:effectLst/>
                        </a:rPr>
                        <a:t>Swainson's hawk</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NESTING - Riparian, other tree stands,  isolated trees (not blue oak woodland); FORAGING - Minimum of 5-acre patches. Annual grassland, seasonal wetlands, alfalfa, hay fields, field crops, row crops, managed wetlands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882395565"/>
                  </a:ext>
                </a:extLst>
              </a:tr>
              <a:tr h="866665">
                <a:tc>
                  <a:txBody>
                    <a:bodyPr/>
                    <a:lstStyle/>
                    <a:p>
                      <a:pPr algn="l" fontAlgn="b"/>
                      <a:r>
                        <a:rPr lang="en-US" sz="2400" b="1" u="none" strike="noStrike" dirty="0">
                          <a:effectLst/>
                        </a:rPr>
                        <a:t>Tricolored blackbird</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NESTING - emergent marsh, managed wetland, riparian (blackberry thickets) FORAGING - annual grassland, seasonal wetland, grain/hay crops, field crops, rice, fallow</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235503084"/>
                  </a:ext>
                </a:extLst>
              </a:tr>
              <a:tr h="0">
                <a:tc>
                  <a:txBody>
                    <a:bodyPr/>
                    <a:lstStyle/>
                    <a:p>
                      <a:pPr algn="l" fontAlgn="b"/>
                      <a:r>
                        <a:rPr lang="en-US" sz="2400" b="1" u="none" strike="noStrike" dirty="0">
                          <a:effectLst/>
                        </a:rPr>
                        <a:t>Bald eagle</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NESTING - Riparian, FORAGING - Reservoir, river</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061904755"/>
                  </a:ext>
                </a:extLst>
              </a:tr>
            </a:tbl>
          </a:graphicData>
        </a:graphic>
      </p:graphicFrame>
    </p:spTree>
    <p:extLst>
      <p:ext uri="{BB962C8B-B14F-4D97-AF65-F5344CB8AC3E}">
        <p14:creationId xmlns:p14="http://schemas.microsoft.com/office/powerpoint/2010/main" val="1436857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WSIP Process Lessons Learned</a:t>
            </a:r>
          </a:p>
        </p:txBody>
      </p:sp>
      <p:sp>
        <p:nvSpPr>
          <p:cNvPr id="3" name="Subtitle 2"/>
          <p:cNvSpPr>
            <a:spLocks noGrp="1"/>
          </p:cNvSpPr>
          <p:nvPr>
            <p:ph type="subTitle" idx="1"/>
          </p:nvPr>
        </p:nvSpPr>
        <p:spPr/>
        <p:txBody>
          <a:bodyPr>
            <a:normAutofit/>
          </a:bodyPr>
          <a:lstStyle/>
          <a:p>
            <a:r>
              <a:rPr lang="en-US" sz="2300" dirty="0"/>
              <a:t>What we thought</a:t>
            </a:r>
          </a:p>
          <a:p>
            <a:pPr marL="342900" indent="-342900">
              <a:buFont typeface="Arial" panose="020B0604020202020204" pitchFamily="34" charset="0"/>
              <a:buChar char="•"/>
            </a:pPr>
            <a:r>
              <a:rPr lang="en-US" sz="2300" dirty="0"/>
              <a:t>Sites = cold water pool management = climate resiliency = anadromous fish benefits </a:t>
            </a:r>
          </a:p>
          <a:p>
            <a:r>
              <a:rPr lang="en-US" sz="2300" dirty="0"/>
              <a:t>What we learned</a:t>
            </a:r>
          </a:p>
          <a:p>
            <a:pPr marL="342900" indent="-342900">
              <a:buFont typeface="Arial" panose="020B0604020202020204" pitchFamily="34" charset="0"/>
              <a:buChar char="•"/>
            </a:pPr>
            <a:r>
              <a:rPr lang="en-US" sz="2300" dirty="0"/>
              <a:t>Need to revisit benefits to salmon populations</a:t>
            </a:r>
          </a:p>
          <a:p>
            <a:pPr marL="342900" indent="-342900">
              <a:buFont typeface="Arial" panose="020B0604020202020204" pitchFamily="34" charset="0"/>
              <a:buChar char="•"/>
            </a:pPr>
            <a:r>
              <a:rPr lang="en-US" sz="2300" dirty="0"/>
              <a:t>Collaboration with regulatory agencies is essential</a:t>
            </a:r>
          </a:p>
          <a:p>
            <a:pPr marL="342900" indent="-342900">
              <a:buFont typeface="Arial" panose="020B0604020202020204" pitchFamily="34" charset="0"/>
              <a:buChar char="•"/>
            </a:pPr>
            <a:r>
              <a:rPr lang="en-US" sz="2300" dirty="0"/>
              <a:t>Benefit of pulse flow to Yolo Bypass for delta smelt acknowledged</a:t>
            </a:r>
          </a:p>
          <a:p>
            <a:pPr marL="342900" indent="-342900">
              <a:buFont typeface="Arial" panose="020B0604020202020204" pitchFamily="34" charset="0"/>
              <a:buChar char="•"/>
            </a:pPr>
            <a:r>
              <a:rPr lang="en-US" sz="2300" dirty="0"/>
              <a:t>Benefit to refuge water supply acknowledged</a:t>
            </a:r>
          </a:p>
          <a:p>
            <a:pPr marL="342900" indent="-342900">
              <a:buFont typeface="Arial" panose="020B0604020202020204" pitchFamily="34" charset="0"/>
              <a:buChar char="•"/>
            </a:pPr>
            <a:endParaRPr lang="en-US" sz="2300" dirty="0"/>
          </a:p>
          <a:p>
            <a:endParaRPr lang="en-US" sz="2300" dirty="0"/>
          </a:p>
          <a:p>
            <a:pPr marL="342900" indent="-342900">
              <a:buFont typeface="Arial" panose="020B0604020202020204" pitchFamily="34" charset="0"/>
              <a:buChar char="•"/>
            </a:pPr>
            <a:endParaRPr lang="en-US" sz="2300" dirty="0"/>
          </a:p>
          <a:p>
            <a:pPr marL="342900" indent="-342900">
              <a:buFont typeface="Arial" panose="020B0604020202020204" pitchFamily="34" charset="0"/>
              <a:buChar char="•"/>
            </a:pPr>
            <a:endParaRPr lang="en-US" sz="2300" dirty="0"/>
          </a:p>
          <a:p>
            <a:pPr marL="342900" indent="-342900">
              <a:buFont typeface="Arial" panose="020B0604020202020204" pitchFamily="34" charset="0"/>
              <a:buChar char="•"/>
            </a:pPr>
            <a:endParaRPr lang="en-US" sz="2300" dirty="0"/>
          </a:p>
          <a:p>
            <a:pPr marL="342900" indent="-342900">
              <a:buFont typeface="Arial" panose="020B0604020202020204" pitchFamily="34" charset="0"/>
              <a:buChar char="•"/>
            </a:pPr>
            <a:endParaRPr lang="en-US" sz="2300" dirty="0"/>
          </a:p>
          <a:p>
            <a:endParaRPr lang="en-US" sz="2300" dirty="0"/>
          </a:p>
        </p:txBody>
      </p:sp>
    </p:spTree>
    <p:extLst>
      <p:ext uri="{BB962C8B-B14F-4D97-AF65-F5344CB8AC3E}">
        <p14:creationId xmlns:p14="http://schemas.microsoft.com/office/powerpoint/2010/main" val="1263726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to Biological Assessment</a:t>
            </a:r>
          </a:p>
        </p:txBody>
      </p:sp>
      <p:sp>
        <p:nvSpPr>
          <p:cNvPr id="3" name="Subtitle 2"/>
          <p:cNvSpPr>
            <a:spLocks noGrp="1"/>
          </p:cNvSpPr>
          <p:nvPr>
            <p:ph type="subTitle" idx="1"/>
          </p:nvPr>
        </p:nvSpPr>
        <p:spPr/>
        <p:txBody>
          <a:bodyPr/>
          <a:lstStyle/>
          <a:p>
            <a:r>
              <a:rPr lang="en-US" sz="2400" dirty="0"/>
              <a:t>The Challenge:</a:t>
            </a:r>
          </a:p>
          <a:p>
            <a:pPr marL="342900" indent="-342900">
              <a:buFont typeface="Arial" panose="020B0604020202020204" pitchFamily="34" charset="0"/>
              <a:buChar char="•"/>
            </a:pPr>
            <a:r>
              <a:rPr lang="en-US" dirty="0"/>
              <a:t>Given flexibility created by off-stream storage for management of cold water pool and flows;</a:t>
            </a:r>
          </a:p>
          <a:p>
            <a:pPr marL="342900" indent="-342900">
              <a:buFont typeface="Arial" panose="020B0604020202020204" pitchFamily="34" charset="0"/>
              <a:buChar char="•"/>
            </a:pPr>
            <a:r>
              <a:rPr lang="en-US" dirty="0"/>
              <a:t>How do we build and operate the project to provide a net benefit to fishery resource?</a:t>
            </a:r>
          </a:p>
          <a:p>
            <a:pPr marL="342900" indent="-342900">
              <a:buFont typeface="Arial" panose="020B0604020202020204" pitchFamily="34" charset="0"/>
              <a:buChar char="•"/>
            </a:pPr>
            <a:r>
              <a:rPr lang="en-US" dirty="0"/>
              <a:t>We would like to work with CDFW, NMFS, and USFWS to  develop an approach to weigh benefits and impacts of operations</a:t>
            </a:r>
          </a:p>
          <a:p>
            <a:pPr marL="342900" indent="-342900">
              <a:buFont typeface="Arial" panose="020B0604020202020204" pitchFamily="34" charset="0"/>
              <a:buChar char="•"/>
            </a:pPr>
            <a:r>
              <a:rPr lang="en-US" dirty="0"/>
              <a:t>And develop an operations plan that is expected to achieve a net benefit to the environment</a:t>
            </a:r>
          </a:p>
          <a:p>
            <a:endParaRPr lang="en-US" dirty="0"/>
          </a:p>
          <a:p>
            <a:endParaRPr lang="en-US" dirty="0"/>
          </a:p>
          <a:p>
            <a:endParaRPr lang="en-US" dirty="0"/>
          </a:p>
        </p:txBody>
      </p:sp>
    </p:spTree>
    <p:extLst>
      <p:ext uri="{BB962C8B-B14F-4D97-AF65-F5344CB8AC3E}">
        <p14:creationId xmlns:p14="http://schemas.microsoft.com/office/powerpoint/2010/main" val="3432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1"/>
          <p:cNvSpPr txBox="1">
            <a:spLocks/>
          </p:cNvSpPr>
          <p:nvPr/>
        </p:nvSpPr>
        <p:spPr>
          <a:xfrm>
            <a:off x="629841" y="297341"/>
            <a:ext cx="7886700" cy="95331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i="0" kern="1200" spc="-75" baseline="0">
                <a:solidFill>
                  <a:schemeClr val="bg1"/>
                </a:solidFill>
                <a:latin typeface="Montserrat" charset="0"/>
                <a:ea typeface="Montserrat" charset="0"/>
                <a:cs typeface="Montserrat"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3400" spc="100" dirty="0">
                <a:solidFill>
                  <a:srgbClr val="FFFFFF"/>
                </a:solidFill>
              </a:rPr>
              <a:t>Near-Field Effects Analyses</a:t>
            </a:r>
            <a:endParaRPr kumimoji="0" lang="en-US" sz="3400" b="1" i="0" u="none" strike="noStrike" kern="1200" cap="none" spc="100" normalizeH="0" baseline="0" noProof="0" dirty="0">
              <a:ln>
                <a:noFill/>
              </a:ln>
              <a:solidFill>
                <a:srgbClr val="FFFFFF"/>
              </a:solidFill>
              <a:effectLst/>
              <a:uLnTx/>
              <a:uFillTx/>
              <a:latin typeface="Montserrat" charset="0"/>
            </a:endParaRPr>
          </a:p>
        </p:txBody>
      </p:sp>
      <p:sp>
        <p:nvSpPr>
          <p:cNvPr id="3" name="Subtitle 2"/>
          <p:cNvSpPr>
            <a:spLocks noGrp="1"/>
          </p:cNvSpPr>
          <p:nvPr>
            <p:ph type="subTitle" idx="1"/>
          </p:nvPr>
        </p:nvSpPr>
        <p:spPr>
          <a:xfrm>
            <a:off x="1060133" y="1517650"/>
            <a:ext cx="7023735" cy="4311650"/>
          </a:xfrm>
        </p:spPr>
        <p:txBody>
          <a:bodyPr>
            <a:normAutofit fontScale="32500" lnSpcReduction="20000"/>
          </a:bodyPr>
          <a:lstStyle/>
          <a:p>
            <a:pPr>
              <a:spcBef>
                <a:spcPts val="2400"/>
              </a:spcBef>
            </a:pPr>
            <a:r>
              <a:rPr lang="en-US" sz="7000" u="sng" dirty="0">
                <a:latin typeface="Montserrat"/>
                <a:ea typeface="Tahoma" panose="020B0604030504040204" pitchFamily="34" charset="0"/>
                <a:cs typeface="Tahoma" panose="020B0604030504040204" pitchFamily="34" charset="0"/>
              </a:rPr>
              <a:t>Salmonids</a:t>
            </a:r>
            <a:r>
              <a:rPr lang="en-US" sz="7000" dirty="0">
                <a:latin typeface="Montserrat"/>
                <a:ea typeface="Tahoma" panose="020B0604030504040204" pitchFamily="34" charset="0"/>
                <a:cs typeface="Tahoma" panose="020B0604030504040204" pitchFamily="34" charset="0"/>
              </a:rPr>
              <a:t>:</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Spatial distribution (horizontal/vertical: literature review, with specific info. for water surface elevations of screens, etc.)</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Entrainment (size distribution)</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Impingement/screen contact/passage time (literature review &amp; Swanson et al. analyses)</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Predation (literature review, incl. Vogel GCID studies)</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Stranding behind overtopped screens (high flow, based on water surface elevation)</a:t>
            </a:r>
          </a:p>
          <a:p>
            <a:pPr>
              <a:spcBef>
                <a:spcPts val="2400"/>
              </a:spcBef>
            </a:pPr>
            <a:r>
              <a:rPr lang="en-US" sz="7000" u="sng" dirty="0">
                <a:latin typeface="Montserrat"/>
                <a:ea typeface="Tahoma" panose="020B0604030504040204" pitchFamily="34" charset="0"/>
                <a:cs typeface="Tahoma" panose="020B0604030504040204" pitchFamily="34" charset="0"/>
              </a:rPr>
              <a:t>Green Sturgeon</a:t>
            </a:r>
            <a:r>
              <a:rPr lang="en-US" sz="7000" dirty="0">
                <a:latin typeface="Montserrat"/>
                <a:ea typeface="Tahoma" panose="020B0604030504040204" pitchFamily="34" charset="0"/>
                <a:cs typeface="Tahoma" panose="020B0604030504040204" pitchFamily="34" charset="0"/>
              </a:rPr>
              <a:t>:</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Review of protective velocity criteria and timing (</a:t>
            </a:r>
            <a:r>
              <a:rPr lang="en-US" sz="5300" dirty="0" err="1">
                <a:latin typeface="Montserrat"/>
                <a:ea typeface="Tahoma" panose="020B0604030504040204" pitchFamily="34" charset="0"/>
                <a:cs typeface="Tahoma" panose="020B0604030504040204" pitchFamily="34" charset="0"/>
              </a:rPr>
              <a:t>Verhille</a:t>
            </a:r>
            <a:r>
              <a:rPr lang="en-US" sz="5300" dirty="0">
                <a:latin typeface="Montserrat"/>
                <a:ea typeface="Tahoma" panose="020B0604030504040204" pitchFamily="34" charset="0"/>
                <a:cs typeface="Tahoma" panose="020B0604030504040204" pitchFamily="34" charset="0"/>
              </a:rPr>
              <a:t> et al. 2014)</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Entrainment (size distribution)</a:t>
            </a: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96295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199341E-4899-4C30-9999-04D631643966}"/>
              </a:ext>
            </a:extLst>
          </p:cNvPr>
          <p:cNvSpPr/>
          <p:nvPr/>
        </p:nvSpPr>
        <p:spPr>
          <a:xfrm>
            <a:off x="0" y="1137967"/>
            <a:ext cx="9144000" cy="70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6">
            <a:extLst>
              <a:ext uri="{FF2B5EF4-FFF2-40B4-BE49-F238E27FC236}">
                <a16:creationId xmlns:a16="http://schemas.microsoft.com/office/drawing/2014/main" xmlns="" id="{0FDB4112-FAD7-4ADA-9075-727751AA39C4}"/>
              </a:ext>
            </a:extLst>
          </p:cNvPr>
          <p:cNvSpPr>
            <a:spLocks noGrp="1"/>
          </p:cNvSpPr>
          <p:nvPr>
            <p:ph type="title"/>
          </p:nvPr>
        </p:nvSpPr>
        <p:spPr>
          <a:xfrm>
            <a:off x="0" y="187129"/>
            <a:ext cx="9144000" cy="709577"/>
          </a:xfrm>
        </p:spPr>
        <p:txBody>
          <a:bodyPr>
            <a:normAutofit/>
          </a:bodyPr>
          <a:lstStyle/>
          <a:p>
            <a:pPr marL="457200"/>
            <a:r>
              <a:rPr lang="en-US" sz="2800" b="1" spc="200" dirty="0">
                <a:latin typeface="Arial" panose="020B0604020202020204" pitchFamily="34" charset="0"/>
                <a:cs typeface="Arial" panose="020B0604020202020204" pitchFamily="34" charset="0"/>
              </a:rPr>
              <a:t>What is the Sites Project? </a:t>
            </a:r>
            <a:endParaRPr lang="en-US" sz="2800" b="1" spc="200" dirty="0">
              <a:solidFill>
                <a:srgbClr val="FF0000"/>
              </a:solidFill>
              <a:latin typeface="Arial" panose="020B0604020202020204" pitchFamily="34" charset="0"/>
              <a:cs typeface="Arial" panose="020B0604020202020204" pitchFamily="34" charset="0"/>
            </a:endParaRPr>
          </a:p>
        </p:txBody>
      </p:sp>
      <p:sp>
        <p:nvSpPr>
          <p:cNvPr id="25" name="Slide Number Placeholder 3">
            <a:extLst>
              <a:ext uri="{FF2B5EF4-FFF2-40B4-BE49-F238E27FC236}">
                <a16:creationId xmlns:a16="http://schemas.microsoft.com/office/drawing/2014/main" xmlns="" id="{3DEC8F3A-00D9-42BF-921A-D3B100BF9EF7}"/>
              </a:ext>
            </a:extLst>
          </p:cNvPr>
          <p:cNvSpPr txBox="1">
            <a:spLocks/>
          </p:cNvSpPr>
          <p:nvPr/>
        </p:nvSpPr>
        <p:spPr>
          <a:xfrm>
            <a:off x="7791453" y="6469956"/>
            <a:ext cx="1516855" cy="3880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marR="0" lvl="0" indent="0" algn="l" defTabSz="914400" rtl="0" eaLnBrk="1" fontAlgn="auto" latinLnBrk="0" hangingPunct="1">
              <a:lnSpc>
                <a:spcPct val="100000"/>
              </a:lnSpc>
              <a:spcBef>
                <a:spcPts val="0"/>
              </a:spcBef>
              <a:spcAft>
                <a:spcPts val="0"/>
              </a:spcAft>
              <a:buClrTx/>
              <a:buSzTx/>
              <a:buFontTx/>
              <a:buNone/>
              <a:tabLst>
                <a:tab pos="1028700" algn="r"/>
              </a:tabLst>
              <a:defRPr/>
            </a:pPr>
            <a:r>
              <a:rPr kumimoji="0" lang="en-US" sz="1000" b="0" i="0" u="none" strike="noStrike" kern="0" cap="none" spc="100" normalizeH="0" baseline="0" noProof="0" dirty="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rPr>
              <a:t>	</a:t>
            </a:r>
            <a:fld id="{3882504B-716A-4AD9-A0A0-2672AEA4B115}" type="slidenum">
              <a:rPr kumimoji="0" lang="en-US" sz="1000" b="0" i="0" u="none" strike="noStrike" kern="0" cap="none" spc="100" normalizeH="0" baseline="0" noProof="0" smtClean="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rPr>
              <a:pPr marL="342900" marR="0" lvl="0" indent="0" algn="l" defTabSz="914400" rtl="0" eaLnBrk="1" fontAlgn="auto" latinLnBrk="0" hangingPunct="1">
                <a:lnSpc>
                  <a:spcPct val="100000"/>
                </a:lnSpc>
                <a:spcBef>
                  <a:spcPts val="0"/>
                </a:spcBef>
                <a:spcAft>
                  <a:spcPts val="0"/>
                </a:spcAft>
                <a:buClrTx/>
                <a:buSzTx/>
                <a:buFontTx/>
                <a:buNone/>
                <a:tabLst>
                  <a:tab pos="1028700" algn="r"/>
                </a:tabLst>
                <a:defRPr/>
              </a:pPr>
              <a:t>2</a:t>
            </a:fld>
            <a:endParaRPr kumimoji="0" lang="en-US" sz="1000" b="0" i="0" u="none" strike="noStrike" kern="0" cap="none" spc="100" normalizeH="0" baseline="0" noProof="0" dirty="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xmlns="" id="{39139DB0-1D41-4596-9A91-F6D5EFEA5122}"/>
              </a:ext>
            </a:extLst>
          </p:cNvPr>
          <p:cNvSpPr/>
          <p:nvPr/>
        </p:nvSpPr>
        <p:spPr>
          <a:xfrm>
            <a:off x="190500" y="1323229"/>
            <a:ext cx="8622889" cy="5016758"/>
          </a:xfrm>
          <a:prstGeom prst="rect">
            <a:avLst/>
          </a:prstGeom>
        </p:spPr>
        <p:txBody>
          <a:bodyPr wrap="square">
            <a:spAutoFit/>
          </a:bodyPr>
          <a:lstStyle/>
          <a:p>
            <a:pPr marL="573088" marR="0" lvl="1" indent="-34290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tab pos="3657600" algn="l"/>
              </a:tabLst>
              <a:defRPr/>
            </a:pPr>
            <a:r>
              <a:rPr kumimoji="0" lang="en-US" sz="22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New large reservoir, regulating forebays, pipeline and Sacramento</a:t>
            </a:r>
            <a:r>
              <a:rPr kumimoji="0" lang="en-US" sz="2200" b="0" i="0" u="none" strike="noStrike" kern="0" cap="none" spc="0" normalizeH="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 River diversion</a:t>
            </a:r>
          </a:p>
          <a:p>
            <a:pPr marL="1030288" lvl="2" indent="-342900" defTabSz="914400">
              <a:buFont typeface="Arial" panose="020B0604020202020204" pitchFamily="34" charset="0"/>
              <a:buChar char="•"/>
              <a:tabLst>
                <a:tab pos="3657600" algn="l"/>
              </a:tabLst>
              <a:defRPr/>
            </a:pPr>
            <a:r>
              <a:rPr lang="en-US" kern="0" dirty="0">
                <a:solidFill>
                  <a:srgbClr val="3B6B7A"/>
                </a:solidFill>
                <a:latin typeface="Arial" panose="020B0604020202020204" pitchFamily="34" charset="0"/>
                <a:ea typeface="Tahoma" panose="020B0604030504040204" pitchFamily="34" charset="0"/>
                <a:cs typeface="Arial" panose="020B0604020202020204" pitchFamily="34" charset="0"/>
              </a:rPr>
              <a:t>Fourteen miles long, 1.82 MAF storage</a:t>
            </a:r>
          </a:p>
          <a:p>
            <a:pPr marL="1030288" lvl="2" indent="-342900" defTabSz="914400">
              <a:buFont typeface="Arial" panose="020B0604020202020204" pitchFamily="34" charset="0"/>
              <a:buChar char="•"/>
              <a:tabLst>
                <a:tab pos="3657600" algn="l"/>
              </a:tabLst>
              <a:defRPr/>
            </a:pPr>
            <a:r>
              <a:rPr lang="en-US" kern="0" dirty="0">
                <a:solidFill>
                  <a:srgbClr val="3B6B7A"/>
                </a:solidFill>
                <a:latin typeface="Arial" panose="020B0604020202020204" pitchFamily="34" charset="0"/>
                <a:ea typeface="Tahoma" panose="020B0604030504040204" pitchFamily="34" charset="0"/>
                <a:cs typeface="Arial" panose="020B0604020202020204" pitchFamily="34" charset="0"/>
              </a:rPr>
              <a:t>Two 300’+ earthen dams, 9 saddle dams</a:t>
            </a:r>
          </a:p>
          <a:p>
            <a:pPr marL="1030288" lvl="2" indent="-342900" defTabSz="914400">
              <a:buFont typeface="Arial" panose="020B0604020202020204" pitchFamily="34" charset="0"/>
              <a:buChar char="•"/>
              <a:tabLst>
                <a:tab pos="3657600" algn="l"/>
              </a:tabLst>
              <a:defRPr/>
            </a:pPr>
            <a:r>
              <a:rPr lang="en-US" kern="0" dirty="0">
                <a:solidFill>
                  <a:srgbClr val="3B6B7A"/>
                </a:solidFill>
                <a:latin typeface="Arial" panose="020B0604020202020204" pitchFamily="34" charset="0"/>
                <a:ea typeface="Tahoma" panose="020B0604030504040204" pitchFamily="34" charset="0"/>
                <a:cs typeface="Arial" panose="020B0604020202020204" pitchFamily="34" charset="0"/>
              </a:rPr>
              <a:t>Two forebay regulating reservoirs connecting to existing irrigation canals</a:t>
            </a:r>
          </a:p>
          <a:p>
            <a:pPr marL="1030288" lvl="2" indent="-342900" defTabSz="914400">
              <a:buFont typeface="Arial" panose="020B0604020202020204" pitchFamily="34" charset="0"/>
              <a:buChar char="•"/>
              <a:tabLst>
                <a:tab pos="3657600" algn="l"/>
              </a:tabLst>
              <a:defRPr/>
            </a:pPr>
            <a:r>
              <a:rPr lang="en-US" kern="0" dirty="0">
                <a:solidFill>
                  <a:srgbClr val="3B6B7A"/>
                </a:solidFill>
                <a:latin typeface="Arial" panose="020B0604020202020204" pitchFamily="34" charset="0"/>
                <a:ea typeface="Tahoma" panose="020B0604030504040204" pitchFamily="34" charset="0"/>
                <a:cs typeface="Arial" panose="020B0604020202020204" pitchFamily="34" charset="0"/>
              </a:rPr>
              <a:t>14 miles of twin barrel, 12’ diameter pipelines and two pump/generation</a:t>
            </a:r>
          </a:p>
          <a:p>
            <a:pPr marL="1030288" lvl="2" indent="-342900" defTabSz="914400">
              <a:buFont typeface="Arial" panose="020B0604020202020204" pitchFamily="34" charset="0"/>
              <a:buChar char="•"/>
              <a:tabLst>
                <a:tab pos="3657600" algn="l"/>
              </a:tabLst>
              <a:defRPr/>
            </a:pPr>
            <a:r>
              <a:rPr lang="en-US" kern="0" dirty="0">
                <a:solidFill>
                  <a:srgbClr val="3B6B7A"/>
                </a:solidFill>
                <a:latin typeface="Arial" panose="020B0604020202020204" pitchFamily="34" charset="0"/>
                <a:ea typeface="Tahoma" panose="020B0604030504040204" pitchFamily="34" charset="0"/>
                <a:cs typeface="Arial" panose="020B0604020202020204" pitchFamily="34" charset="0"/>
              </a:rPr>
              <a:t>New 2,000 </a:t>
            </a:r>
            <a:r>
              <a:rPr lang="en-US" kern="0" dirty="0" err="1">
                <a:solidFill>
                  <a:srgbClr val="3B6B7A"/>
                </a:solidFill>
                <a:latin typeface="Arial" panose="020B0604020202020204" pitchFamily="34" charset="0"/>
                <a:ea typeface="Tahoma" panose="020B0604030504040204" pitchFamily="34" charset="0"/>
                <a:cs typeface="Arial" panose="020B0604020202020204" pitchFamily="34" charset="0"/>
              </a:rPr>
              <a:t>cfs</a:t>
            </a:r>
            <a:r>
              <a:rPr lang="en-US" kern="0" dirty="0">
                <a:solidFill>
                  <a:srgbClr val="3B6B7A"/>
                </a:solidFill>
                <a:latin typeface="Arial" panose="020B0604020202020204" pitchFamily="34" charset="0"/>
                <a:ea typeface="Tahoma" panose="020B0604030504040204" pitchFamily="34" charset="0"/>
                <a:cs typeface="Arial" panose="020B0604020202020204" pitchFamily="34" charset="0"/>
              </a:rPr>
              <a:t> diversion/pumping facility</a:t>
            </a:r>
          </a:p>
          <a:p>
            <a:pPr marL="573088" marR="0" lvl="1" indent="-34290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tab pos="3657600" algn="l"/>
              </a:tabLst>
              <a:defRPr/>
            </a:pPr>
            <a:r>
              <a:rPr kumimoji="0" lang="en-US" sz="22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Sustainable Surface Water Infrastructure Improvement</a:t>
            </a:r>
          </a:p>
          <a:p>
            <a:pPr marL="1030288" lvl="2" indent="-342900" defTabSz="914400">
              <a:buFont typeface="Arial" panose="020B0604020202020204" pitchFamily="34" charset="0"/>
              <a:buChar char="•"/>
              <a:tabLst>
                <a:tab pos="3657600" algn="l"/>
              </a:tabLst>
              <a:defRPr/>
            </a:pPr>
            <a:r>
              <a:rPr lang="en-US" kern="0" dirty="0">
                <a:solidFill>
                  <a:srgbClr val="3B6B7A"/>
                </a:solidFill>
                <a:latin typeface="Arial" panose="020B0604020202020204" pitchFamily="34" charset="0"/>
                <a:ea typeface="Tahoma" panose="020B0604030504040204" pitchFamily="34" charset="0"/>
                <a:cs typeface="Arial" panose="020B0604020202020204" pitchFamily="34" charset="0"/>
              </a:rPr>
              <a:t>Benefits endangered species and refuges</a:t>
            </a:r>
          </a:p>
          <a:p>
            <a:pPr marL="1030288" lvl="2" indent="-342900" defTabSz="914400">
              <a:buFont typeface="Arial" panose="020B0604020202020204" pitchFamily="34" charset="0"/>
              <a:buChar char="•"/>
              <a:tabLst>
                <a:tab pos="3657600" algn="l"/>
              </a:tabLst>
              <a:defRPr/>
            </a:pPr>
            <a:r>
              <a:rPr kumimoji="0" lang="en-US"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Increases water supply in drier years</a:t>
            </a:r>
          </a:p>
          <a:p>
            <a:pPr marL="1030288" lvl="2" indent="-342900" defTabSz="914400">
              <a:buFont typeface="Arial" panose="020B0604020202020204" pitchFamily="34" charset="0"/>
              <a:buChar char="•"/>
              <a:tabLst>
                <a:tab pos="3657600" algn="l"/>
              </a:tabLst>
              <a:defRPr/>
            </a:pPr>
            <a:r>
              <a:rPr lang="en-US" kern="0" dirty="0">
                <a:solidFill>
                  <a:srgbClr val="3B6B7A"/>
                </a:solidFill>
                <a:latin typeface="Arial" panose="020B0604020202020204" pitchFamily="34" charset="0"/>
                <a:ea typeface="Tahoma" panose="020B0604030504040204" pitchFamily="34" charset="0"/>
                <a:cs typeface="Arial" panose="020B0604020202020204" pitchFamily="34" charset="0"/>
              </a:rPr>
              <a:t>Reduce regional floods</a:t>
            </a:r>
          </a:p>
          <a:p>
            <a:pPr marL="1030288" lvl="2" indent="-342900" defTabSz="914400">
              <a:buFont typeface="Arial" panose="020B0604020202020204" pitchFamily="34" charset="0"/>
              <a:buChar char="•"/>
              <a:tabLst>
                <a:tab pos="3657600" algn="l"/>
              </a:tabLst>
              <a:defRPr/>
            </a:pPr>
            <a:r>
              <a:rPr lang="en-US" kern="0" dirty="0">
                <a:solidFill>
                  <a:srgbClr val="3B6B7A"/>
                </a:solidFill>
                <a:latin typeface="Arial" panose="020B0604020202020204" pitchFamily="34" charset="0"/>
                <a:ea typeface="Tahoma" panose="020B0604030504040204" pitchFamily="34" charset="0"/>
                <a:cs typeface="Arial" panose="020B0604020202020204" pitchFamily="34" charset="0"/>
              </a:rPr>
              <a:t>Increases recreation</a:t>
            </a:r>
          </a:p>
          <a:p>
            <a:pPr marL="1030288" lvl="2" indent="-342900" defTabSz="914400">
              <a:buFont typeface="Arial" panose="020B0604020202020204" pitchFamily="34" charset="0"/>
              <a:buChar char="•"/>
              <a:tabLst>
                <a:tab pos="3657600" algn="l"/>
              </a:tabLst>
              <a:defRPr/>
            </a:pPr>
            <a:r>
              <a:rPr kumimoji="0" lang="en-US"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Is more effective with Climate Change</a:t>
            </a:r>
          </a:p>
          <a:p>
            <a:pPr marL="573088" marR="0" lvl="1" indent="-34290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tab pos="3657600" algn="l"/>
              </a:tabLst>
              <a:defRPr/>
            </a:pPr>
            <a:r>
              <a:rPr lang="en-US" sz="2200" kern="0" dirty="0">
                <a:solidFill>
                  <a:srgbClr val="3B6B7A"/>
                </a:solidFill>
                <a:latin typeface="Arial" panose="020B0604020202020204" pitchFamily="34" charset="0"/>
                <a:ea typeface="Tahoma" panose="020B0604030504040204" pitchFamily="34" charset="0"/>
                <a:cs typeface="Arial" panose="020B0604020202020204" pitchFamily="34" charset="0"/>
              </a:rPr>
              <a:t>Proposed by a local</a:t>
            </a:r>
            <a:r>
              <a:rPr kumimoji="0" lang="en-US" sz="22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 joint-powers authority. Participants throughout CA, Reclamation, State</a:t>
            </a:r>
          </a:p>
        </p:txBody>
      </p:sp>
    </p:spTree>
    <p:extLst>
      <p:ext uri="{BB962C8B-B14F-4D97-AF65-F5344CB8AC3E}">
        <p14:creationId xmlns:p14="http://schemas.microsoft.com/office/powerpoint/2010/main" val="897447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1"/>
          <p:cNvSpPr txBox="1">
            <a:spLocks/>
          </p:cNvSpPr>
          <p:nvPr/>
        </p:nvSpPr>
        <p:spPr>
          <a:xfrm>
            <a:off x="629841" y="297341"/>
            <a:ext cx="7886700" cy="95331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i="0" kern="1200" spc="-75" baseline="0">
                <a:solidFill>
                  <a:schemeClr val="bg1"/>
                </a:solidFill>
                <a:latin typeface="Montserrat" charset="0"/>
                <a:ea typeface="Montserrat" charset="0"/>
                <a:cs typeface="Montserrat"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3400" spc="100" dirty="0">
                <a:solidFill>
                  <a:srgbClr val="FFFFFF"/>
                </a:solidFill>
              </a:rPr>
              <a:t>Far-Field Flow-Survival Analysis</a:t>
            </a:r>
            <a:endParaRPr kumimoji="0" lang="en-US" sz="3400" b="1" i="0" u="none" strike="noStrike" kern="1200" cap="none" spc="100" normalizeH="0" baseline="0" noProof="0" dirty="0">
              <a:ln>
                <a:noFill/>
              </a:ln>
              <a:solidFill>
                <a:srgbClr val="FFFFFF"/>
              </a:solidFill>
              <a:effectLst/>
              <a:uLnTx/>
              <a:uFillTx/>
              <a:latin typeface="Montserrat" charset="0"/>
            </a:endParaRPr>
          </a:p>
        </p:txBody>
      </p:sp>
      <p:sp>
        <p:nvSpPr>
          <p:cNvPr id="3" name="Subtitle 2"/>
          <p:cNvSpPr>
            <a:spLocks noGrp="1"/>
          </p:cNvSpPr>
          <p:nvPr>
            <p:ph type="subTitle" idx="1"/>
          </p:nvPr>
        </p:nvSpPr>
        <p:spPr>
          <a:xfrm>
            <a:off x="754144" y="1517650"/>
            <a:ext cx="3610466" cy="4311650"/>
          </a:xfrm>
        </p:spPr>
        <p:txBody>
          <a:bodyPr>
            <a:normAutofit fontScale="32500" lnSpcReduction="20000"/>
          </a:bodyPr>
          <a:lstStyle/>
          <a:p>
            <a:pPr>
              <a:spcBef>
                <a:spcPts val="2400"/>
              </a:spcBef>
            </a:pPr>
            <a:r>
              <a:rPr lang="en-US" sz="7000" u="sng" dirty="0">
                <a:latin typeface="Montserrat"/>
                <a:ea typeface="Tahoma" panose="020B0604030504040204" pitchFamily="34" charset="0"/>
                <a:cs typeface="Tahoma" panose="020B0604030504040204" pitchFamily="34" charset="0"/>
              </a:rPr>
              <a:t>Juvenile Chinook Salmon</a:t>
            </a:r>
            <a:r>
              <a:rPr lang="en-US" sz="7000" dirty="0">
                <a:latin typeface="Montserrat"/>
                <a:ea typeface="Tahoma" panose="020B0604030504040204" pitchFamily="34" charset="0"/>
                <a:cs typeface="Tahoma" panose="020B0604030504040204" pitchFamily="34" charset="0"/>
              </a:rPr>
              <a:t>:</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Proposing to use model from new Henderson et al. (2018) paper</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Peer-reviewed (CJFAS)</a:t>
            </a:r>
            <a:endParaRPr lang="en-US" sz="4700" dirty="0">
              <a:latin typeface="Montserrat"/>
              <a:ea typeface="Tahoma" panose="020B0604030504040204" pitchFamily="34" charset="0"/>
              <a:cs typeface="Tahoma" panose="020B0604030504040204" pitchFamily="34" charset="0"/>
            </a:endParaRP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Multiple reaches from above Red Bluff down to Knights Landing</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Focus on Sites withdrawal period (winter/spring), daily timescale</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Incorporates flow and temperature effects</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Also includes other (non-operations) covariates</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Results will allow adjustment of other models, e.g., OBAN</a:t>
            </a:r>
          </a:p>
        </p:txBody>
      </p:sp>
      <p:pic>
        <p:nvPicPr>
          <p:cNvPr id="2" name="Picture 1"/>
          <p:cNvPicPr>
            <a:picLocks noChangeAspect="1"/>
          </p:cNvPicPr>
          <p:nvPr/>
        </p:nvPicPr>
        <p:blipFill rotWithShape="1">
          <a:blip r:embed="rId3"/>
          <a:srcRect r="44879"/>
          <a:stretch/>
        </p:blipFill>
        <p:spPr>
          <a:xfrm>
            <a:off x="4484136" y="1376313"/>
            <a:ext cx="4032405" cy="4761183"/>
          </a:xfrm>
          <a:prstGeom prst="rect">
            <a:avLst/>
          </a:prstGeom>
        </p:spPr>
      </p:pic>
    </p:spTree>
    <p:extLst>
      <p:ext uri="{BB962C8B-B14F-4D97-AF65-F5344CB8AC3E}">
        <p14:creationId xmlns:p14="http://schemas.microsoft.com/office/powerpoint/2010/main" val="646629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1"/>
          <p:cNvSpPr txBox="1">
            <a:spLocks/>
          </p:cNvSpPr>
          <p:nvPr/>
        </p:nvSpPr>
        <p:spPr>
          <a:xfrm>
            <a:off x="629841" y="297341"/>
            <a:ext cx="7886700" cy="95331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i="0" kern="1200" spc="-75" baseline="0">
                <a:solidFill>
                  <a:schemeClr val="bg1"/>
                </a:solidFill>
                <a:latin typeface="Montserrat" charset="0"/>
                <a:ea typeface="Montserrat" charset="0"/>
                <a:cs typeface="Montserrat"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3400" spc="100" dirty="0">
                <a:solidFill>
                  <a:srgbClr val="FFFFFF"/>
                </a:solidFill>
              </a:rPr>
              <a:t>Life Cycle Modeling</a:t>
            </a:r>
            <a:endParaRPr kumimoji="0" lang="en-US" sz="3400" b="1" i="0" u="none" strike="noStrike" kern="1200" cap="none" spc="100" normalizeH="0" baseline="0" noProof="0" dirty="0">
              <a:ln>
                <a:noFill/>
              </a:ln>
              <a:solidFill>
                <a:srgbClr val="FFFFFF"/>
              </a:solidFill>
              <a:effectLst/>
              <a:uLnTx/>
              <a:uFillTx/>
              <a:latin typeface="Montserrat" charset="0"/>
            </a:endParaRPr>
          </a:p>
        </p:txBody>
      </p:sp>
      <p:sp>
        <p:nvSpPr>
          <p:cNvPr id="3" name="Subtitle 2"/>
          <p:cNvSpPr>
            <a:spLocks noGrp="1"/>
          </p:cNvSpPr>
          <p:nvPr>
            <p:ph type="subTitle" idx="1"/>
          </p:nvPr>
        </p:nvSpPr>
        <p:spPr>
          <a:xfrm>
            <a:off x="754144" y="1517650"/>
            <a:ext cx="3610466" cy="4311650"/>
          </a:xfrm>
        </p:spPr>
        <p:txBody>
          <a:bodyPr>
            <a:normAutofit fontScale="32500" lnSpcReduction="20000"/>
          </a:bodyPr>
          <a:lstStyle/>
          <a:p>
            <a:pPr>
              <a:spcBef>
                <a:spcPts val="2400"/>
              </a:spcBef>
            </a:pPr>
            <a:r>
              <a:rPr lang="en-US" sz="7000" u="sng" dirty="0">
                <a:latin typeface="Montserrat"/>
                <a:ea typeface="Tahoma" panose="020B0604030504040204" pitchFamily="34" charset="0"/>
                <a:cs typeface="Tahoma" panose="020B0604030504040204" pitchFamily="34" charset="0"/>
              </a:rPr>
              <a:t>OBAN</a:t>
            </a:r>
            <a:r>
              <a:rPr lang="en-US" sz="7000" dirty="0">
                <a:latin typeface="Montserrat"/>
                <a:ea typeface="Tahoma" panose="020B0604030504040204" pitchFamily="34" charset="0"/>
                <a:cs typeface="Tahoma" panose="020B0604030504040204" pitchFamily="34" charset="0"/>
              </a:rPr>
              <a:t>:</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Winter-Run Chinook Salmon</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July-Sep temp. (eggs/</a:t>
            </a:r>
            <a:r>
              <a:rPr lang="en-US" sz="5300" dirty="0" err="1">
                <a:latin typeface="Montserrat"/>
                <a:ea typeface="Tahoma" panose="020B0604030504040204" pitchFamily="34" charset="0"/>
                <a:cs typeface="Tahoma" panose="020B0604030504040204" pitchFamily="34" charset="0"/>
              </a:rPr>
              <a:t>alevins</a:t>
            </a:r>
            <a:r>
              <a:rPr lang="en-US" sz="5300" dirty="0">
                <a:latin typeface="Montserrat"/>
                <a:ea typeface="Tahoma" panose="020B0604030504040204" pitchFamily="34" charset="0"/>
                <a:cs typeface="Tahoma" panose="020B0604030504040204" pitchFamily="34" charset="0"/>
              </a:rPr>
              <a:t>)</a:t>
            </a:r>
            <a:endParaRPr lang="en-US" sz="4700" dirty="0">
              <a:latin typeface="Montserrat"/>
              <a:ea typeface="Tahoma" panose="020B0604030504040204" pitchFamily="34" charset="0"/>
              <a:cs typeface="Tahoma" panose="020B0604030504040204" pitchFamily="34" charset="0"/>
            </a:endParaRP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Aug-Nov flow (fry)</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Dec-Mar Yolo flow (juveniles)</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Dec-Jun exports (juveniles)</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DCC (Dec-Mar) (juveniles)</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Adjustment of Sac. R. migration survival per Henderson et al. results</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Ocean conditions not affected by project but included in model (productivity and harvest)</a:t>
            </a:r>
          </a:p>
        </p:txBody>
      </p:sp>
      <p:pic>
        <p:nvPicPr>
          <p:cNvPr id="4" name="Picture 3"/>
          <p:cNvPicPr>
            <a:picLocks noChangeAspect="1"/>
          </p:cNvPicPr>
          <p:nvPr/>
        </p:nvPicPr>
        <p:blipFill>
          <a:blip r:embed="rId3"/>
          <a:stretch>
            <a:fillRect/>
          </a:stretch>
        </p:blipFill>
        <p:spPr>
          <a:xfrm>
            <a:off x="4364609" y="1828799"/>
            <a:ext cx="4078229" cy="3572759"/>
          </a:xfrm>
          <a:prstGeom prst="rect">
            <a:avLst/>
          </a:prstGeom>
        </p:spPr>
      </p:pic>
    </p:spTree>
    <p:extLst>
      <p:ext uri="{BB962C8B-B14F-4D97-AF65-F5344CB8AC3E}">
        <p14:creationId xmlns:p14="http://schemas.microsoft.com/office/powerpoint/2010/main" val="3590266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1"/>
          <p:cNvSpPr txBox="1">
            <a:spLocks/>
          </p:cNvSpPr>
          <p:nvPr/>
        </p:nvSpPr>
        <p:spPr>
          <a:xfrm>
            <a:off x="629841" y="297341"/>
            <a:ext cx="7886700" cy="95331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i="0" kern="1200" spc="-75" baseline="0">
                <a:solidFill>
                  <a:schemeClr val="bg1"/>
                </a:solidFill>
                <a:latin typeface="Montserrat" charset="0"/>
                <a:ea typeface="Montserrat" charset="0"/>
                <a:cs typeface="Montserrat"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3400" spc="100" dirty="0">
                <a:solidFill>
                  <a:srgbClr val="FFFFFF"/>
                </a:solidFill>
              </a:rPr>
              <a:t>Effects to Delta Species </a:t>
            </a:r>
            <a:endParaRPr kumimoji="0" lang="en-US" sz="3400" b="1" i="0" u="none" strike="noStrike" kern="1200" cap="none" spc="100" normalizeH="0" baseline="0" noProof="0" dirty="0">
              <a:ln>
                <a:noFill/>
              </a:ln>
              <a:solidFill>
                <a:srgbClr val="FFFFFF"/>
              </a:solidFill>
              <a:effectLst/>
              <a:uLnTx/>
              <a:uFillTx/>
              <a:latin typeface="Montserrat" charset="0"/>
            </a:endParaRPr>
          </a:p>
        </p:txBody>
      </p:sp>
      <p:sp>
        <p:nvSpPr>
          <p:cNvPr id="3" name="Subtitle 2"/>
          <p:cNvSpPr>
            <a:spLocks noGrp="1"/>
          </p:cNvSpPr>
          <p:nvPr>
            <p:ph type="subTitle" idx="1"/>
          </p:nvPr>
        </p:nvSpPr>
        <p:spPr>
          <a:xfrm>
            <a:off x="754144" y="1517650"/>
            <a:ext cx="3610466" cy="4311650"/>
          </a:xfrm>
        </p:spPr>
        <p:txBody>
          <a:bodyPr>
            <a:normAutofit fontScale="40000" lnSpcReduction="20000"/>
          </a:bodyPr>
          <a:lstStyle/>
          <a:p>
            <a:pPr>
              <a:spcBef>
                <a:spcPts val="2400"/>
              </a:spcBef>
            </a:pPr>
            <a:r>
              <a:rPr lang="en-US" sz="7000" u="sng" dirty="0">
                <a:latin typeface="Montserrat"/>
                <a:ea typeface="Tahoma" panose="020B0604030504040204" pitchFamily="34" charset="0"/>
                <a:cs typeface="Tahoma" panose="020B0604030504040204" pitchFamily="34" charset="0"/>
              </a:rPr>
              <a:t>Delta Smelt</a:t>
            </a:r>
            <a:endParaRPr lang="en-US" sz="7000" dirty="0">
              <a:latin typeface="Montserrat"/>
              <a:ea typeface="Tahoma" panose="020B0604030504040204" pitchFamily="34" charset="0"/>
              <a:cs typeface="Tahoma" panose="020B0604030504040204" pitchFamily="34" charset="0"/>
            </a:endParaRPr>
          </a:p>
          <a:p>
            <a:pPr marL="342900" indent="-342900">
              <a:spcBef>
                <a:spcPts val="1200"/>
              </a:spcBef>
              <a:buFont typeface="Arial" panose="020B0604020202020204" pitchFamily="34" charset="0"/>
              <a:buChar char="•"/>
            </a:pPr>
            <a:r>
              <a:rPr lang="en-US" sz="4000" dirty="0">
                <a:latin typeface="Montserrat"/>
                <a:ea typeface="Tahoma" panose="020B0604030504040204" pitchFamily="34" charset="0"/>
                <a:cs typeface="Tahoma" panose="020B0604030504040204" pitchFamily="34" charset="0"/>
              </a:rPr>
              <a:t>Fall X2 habitat (Feyrer et al. 2011)</a:t>
            </a:r>
          </a:p>
          <a:p>
            <a:pPr marL="342900" indent="-342900">
              <a:spcBef>
                <a:spcPts val="1200"/>
              </a:spcBef>
              <a:buFont typeface="Arial" panose="020B0604020202020204" pitchFamily="34" charset="0"/>
              <a:buChar char="•"/>
            </a:pPr>
            <a:r>
              <a:rPr lang="en-US" sz="4000" dirty="0">
                <a:latin typeface="Montserrat"/>
                <a:ea typeface="Tahoma" panose="020B0604030504040204" pitchFamily="34" charset="0"/>
                <a:cs typeface="Tahoma" panose="020B0604030504040204" pitchFamily="34" charset="0"/>
              </a:rPr>
              <a:t>Adult and larval entrainment (Grimaldo et al. 2009; Grimaldo et al. 2017)</a:t>
            </a:r>
          </a:p>
          <a:p>
            <a:pPr marL="342900" indent="-342900">
              <a:spcBef>
                <a:spcPts val="1200"/>
              </a:spcBef>
              <a:buFont typeface="Arial" panose="020B0604020202020204" pitchFamily="34" charset="0"/>
              <a:buChar char="•"/>
            </a:pPr>
            <a:r>
              <a:rPr lang="en-US" sz="4000" dirty="0">
                <a:latin typeface="Montserrat"/>
                <a:ea typeface="Tahoma" panose="020B0604030504040204" pitchFamily="34" charset="0"/>
                <a:cs typeface="Tahoma" panose="020B0604030504040204" pitchFamily="34" charset="0"/>
              </a:rPr>
              <a:t>Later summer/fall flows carrying food (IEP Studies)</a:t>
            </a:r>
          </a:p>
          <a:p>
            <a:pPr marL="342900" indent="-342900">
              <a:spcBef>
                <a:spcPts val="1200"/>
              </a:spcBef>
              <a:buFont typeface="Arial" panose="020B0604020202020204" pitchFamily="34" charset="0"/>
              <a:buChar char="•"/>
            </a:pPr>
            <a:r>
              <a:rPr lang="en-US" sz="4000" dirty="0">
                <a:latin typeface="Montserrat"/>
                <a:ea typeface="Tahoma" panose="020B0604030504040204" pitchFamily="34" charset="0"/>
                <a:cs typeface="Tahoma" panose="020B0604030504040204" pitchFamily="34" charset="0"/>
              </a:rPr>
              <a:t>Sediment entrainment by Project intakes</a:t>
            </a:r>
          </a:p>
          <a:p>
            <a:pPr>
              <a:spcBef>
                <a:spcPts val="1200"/>
              </a:spcBef>
            </a:pPr>
            <a:r>
              <a:rPr lang="en-US" sz="7200" u="sng" dirty="0">
                <a:latin typeface="Montserrat"/>
                <a:ea typeface="Tahoma" panose="020B0604030504040204" pitchFamily="34" charset="0"/>
                <a:cs typeface="Tahoma" panose="020B0604030504040204" pitchFamily="34" charset="0"/>
              </a:rPr>
              <a:t>Longfin Smelt </a:t>
            </a:r>
            <a:endParaRPr lang="en-US" sz="7200" dirty="0">
              <a:latin typeface="Montserrat"/>
              <a:ea typeface="Tahoma" panose="020B0604030504040204" pitchFamily="34" charset="0"/>
              <a:cs typeface="Tahoma" panose="020B0604030504040204" pitchFamily="34" charset="0"/>
            </a:endParaRPr>
          </a:p>
          <a:p>
            <a:pPr marL="342900" indent="-342900">
              <a:spcBef>
                <a:spcPts val="1200"/>
              </a:spcBef>
              <a:buFont typeface="Arial" panose="020B0604020202020204" pitchFamily="34" charset="0"/>
              <a:buChar char="•"/>
            </a:pPr>
            <a:r>
              <a:rPr lang="en-US" sz="4000" dirty="0">
                <a:latin typeface="Montserrat"/>
                <a:ea typeface="Tahoma" panose="020B0604030504040204" pitchFamily="34" charset="0"/>
                <a:cs typeface="Tahoma" panose="020B0604030504040204" pitchFamily="34" charset="0"/>
              </a:rPr>
              <a:t>Juvenile abundance vs winter-spring outflow (Kimmerer et al. 2009</a:t>
            </a:r>
          </a:p>
          <a:p>
            <a:pPr marL="342900" indent="-342900">
              <a:spcBef>
                <a:spcPts val="1200"/>
              </a:spcBef>
              <a:buFont typeface="Arial" panose="020B0604020202020204" pitchFamily="34" charset="0"/>
              <a:buChar char="•"/>
            </a:pPr>
            <a:r>
              <a:rPr lang="en-US" sz="4000" dirty="0">
                <a:latin typeface="Montserrat"/>
                <a:ea typeface="Tahoma" panose="020B0604030504040204" pitchFamily="34" charset="0"/>
                <a:cs typeface="Tahoma" panose="020B0604030504040204" pitchFamily="34" charset="0"/>
              </a:rPr>
              <a:t>Stock-recruit dynamics (Nobriga and Rosenfield 2016)</a:t>
            </a:r>
          </a:p>
          <a:p>
            <a:pPr marL="342900" indent="-342900">
              <a:spcBef>
                <a:spcPts val="1200"/>
              </a:spcBef>
              <a:buFont typeface="Arial" panose="020B0604020202020204" pitchFamily="34" charset="0"/>
              <a:buChar char="•"/>
            </a:pPr>
            <a:r>
              <a:rPr lang="en-US" sz="4000" dirty="0">
                <a:latin typeface="Montserrat"/>
                <a:ea typeface="Tahoma" panose="020B0604030504040204" pitchFamily="34" charset="0"/>
                <a:cs typeface="Tahoma" panose="020B0604030504040204" pitchFamily="34" charset="0"/>
              </a:rPr>
              <a:t>Adult and juvenile entrainment (Grimaldo et al. 2009) </a:t>
            </a:r>
          </a:p>
          <a:p>
            <a:pPr marL="342900" indent="-342900">
              <a:spcBef>
                <a:spcPts val="1200"/>
              </a:spcBef>
              <a:buFont typeface="Arial" panose="020B0604020202020204" pitchFamily="34" charset="0"/>
              <a:buChar char="•"/>
            </a:pPr>
            <a:endParaRPr lang="en-US" sz="5300" dirty="0">
              <a:latin typeface="Montserrat"/>
              <a:ea typeface="Tahoma" panose="020B0604030504040204" pitchFamily="34" charset="0"/>
              <a:cs typeface="Tahoma" panose="020B0604030504040204" pitchFamily="34" charset="0"/>
            </a:endParaRPr>
          </a:p>
          <a:p>
            <a:pPr marL="342900" indent="-342900">
              <a:spcBef>
                <a:spcPts val="1200"/>
              </a:spcBef>
              <a:buFont typeface="Arial" panose="020B0604020202020204" pitchFamily="34" charset="0"/>
              <a:buChar char="•"/>
            </a:pPr>
            <a:endParaRPr lang="en-US" sz="5300" dirty="0">
              <a:latin typeface="Montserrat"/>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xmlns="" id="{2C3CFD01-1694-D74D-892F-3CAEC21F2A56}"/>
              </a:ext>
            </a:extLst>
          </p:cNvPr>
          <p:cNvPicPr>
            <a:picLocks noChangeAspect="1"/>
          </p:cNvPicPr>
          <p:nvPr/>
        </p:nvPicPr>
        <p:blipFill rotWithShape="1">
          <a:blip r:embed="rId3">
            <a:extLst>
              <a:ext uri="{28A0092B-C50C-407E-A947-70E740481C1C}">
                <a14:useLocalDpi xmlns:a14="http://schemas.microsoft.com/office/drawing/2010/main" val="0"/>
              </a:ext>
            </a:extLst>
          </a:blip>
          <a:srcRect l="9176" t="36705" r="37176" b="27059"/>
          <a:stretch/>
        </p:blipFill>
        <p:spPr>
          <a:xfrm>
            <a:off x="4787152" y="1517650"/>
            <a:ext cx="3195023" cy="1618531"/>
          </a:xfrm>
          <a:prstGeom prst="rect">
            <a:avLst/>
          </a:prstGeom>
        </p:spPr>
      </p:pic>
      <p:pic>
        <p:nvPicPr>
          <p:cNvPr id="7" name="Picture 6">
            <a:extLst>
              <a:ext uri="{FF2B5EF4-FFF2-40B4-BE49-F238E27FC236}">
                <a16:creationId xmlns:a16="http://schemas.microsoft.com/office/drawing/2014/main" xmlns="" id="{C5D8D65F-9E46-C744-9624-10F39DDD57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7152" y="3527283"/>
            <a:ext cx="3232763" cy="1467650"/>
          </a:xfrm>
          <a:prstGeom prst="rect">
            <a:avLst/>
          </a:prstGeom>
        </p:spPr>
      </p:pic>
    </p:spTree>
    <p:extLst>
      <p:ext uri="{BB962C8B-B14F-4D97-AF65-F5344CB8AC3E}">
        <p14:creationId xmlns:p14="http://schemas.microsoft.com/office/powerpoint/2010/main" val="80972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435CE5-8402-4921-BF90-239BBAA4B8A6}"/>
              </a:ext>
            </a:extLst>
          </p:cNvPr>
          <p:cNvSpPr>
            <a:spLocks noGrp="1"/>
          </p:cNvSpPr>
          <p:nvPr>
            <p:ph type="title"/>
          </p:nvPr>
        </p:nvSpPr>
        <p:spPr>
          <a:xfrm>
            <a:off x="389626" y="1527176"/>
            <a:ext cx="3075891" cy="949323"/>
          </a:xfrm>
        </p:spPr>
        <p:txBody>
          <a:bodyPr>
            <a:normAutofit/>
          </a:bodyPr>
          <a:lstStyle/>
          <a:p>
            <a:r>
              <a:rPr lang="en-US" b="1" dirty="0"/>
              <a:t>Regional Map</a:t>
            </a:r>
          </a:p>
        </p:txBody>
      </p:sp>
      <p:pic>
        <p:nvPicPr>
          <p:cNvPr id="5" name="Content Placeholder 4">
            <a:extLst>
              <a:ext uri="{FF2B5EF4-FFF2-40B4-BE49-F238E27FC236}">
                <a16:creationId xmlns:a16="http://schemas.microsoft.com/office/drawing/2014/main" xmlns="" id="{97864277-2C92-4EA0-A37A-BC4D7E9DB048}"/>
              </a:ext>
            </a:extLst>
          </p:cNvPr>
          <p:cNvPicPr>
            <a:picLocks noGrp="1" noChangeAspect="1"/>
          </p:cNvPicPr>
          <p:nvPr>
            <p:ph idx="1"/>
          </p:nvPr>
        </p:nvPicPr>
        <p:blipFill>
          <a:blip r:embed="rId2"/>
          <a:stretch>
            <a:fillRect/>
          </a:stretch>
        </p:blipFill>
        <p:spPr>
          <a:xfrm>
            <a:off x="3465517" y="85726"/>
            <a:ext cx="4796171" cy="6635750"/>
          </a:xfrm>
          <a:prstGeom prst="rect">
            <a:avLst/>
          </a:prstGeom>
        </p:spPr>
      </p:pic>
      <p:sp>
        <p:nvSpPr>
          <p:cNvPr id="4" name="Slide Number Placeholder 3">
            <a:extLst>
              <a:ext uri="{FF2B5EF4-FFF2-40B4-BE49-F238E27FC236}">
                <a16:creationId xmlns:a16="http://schemas.microsoft.com/office/drawing/2014/main" xmlns="" id="{EFFD73D5-7930-4679-83F8-193D33002FFF}"/>
              </a:ext>
            </a:extLst>
          </p:cNvPr>
          <p:cNvSpPr>
            <a:spLocks noGrp="1"/>
          </p:cNvSpPr>
          <p:nvPr>
            <p:ph type="sldNum" sz="quarter" idx="12"/>
          </p:nvPr>
        </p:nvSpPr>
        <p:spPr/>
        <p:txBody>
          <a:bodyPr/>
          <a:lstStyle/>
          <a:p>
            <a:fld id="{3882504B-716A-4AD9-A0A0-2672AEA4B115}" type="slidenum">
              <a:rPr lang="en-US" smtClean="0"/>
              <a:t>3</a:t>
            </a:fld>
            <a:endParaRPr lang="en-US"/>
          </a:p>
        </p:txBody>
      </p:sp>
      <p:pic>
        <p:nvPicPr>
          <p:cNvPr id="7" name="Picture 6">
            <a:extLst>
              <a:ext uri="{FF2B5EF4-FFF2-40B4-BE49-F238E27FC236}">
                <a16:creationId xmlns:a16="http://schemas.microsoft.com/office/drawing/2014/main" xmlns="" id="{2A45BA3D-75F1-4DC3-9736-0A1FC440F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5857876"/>
            <a:ext cx="1347382" cy="498475"/>
          </a:xfrm>
          <a:prstGeom prst="rect">
            <a:avLst/>
          </a:prstGeom>
        </p:spPr>
      </p:pic>
    </p:spTree>
    <p:extLst>
      <p:ext uri="{BB962C8B-B14F-4D97-AF65-F5344CB8AC3E}">
        <p14:creationId xmlns:p14="http://schemas.microsoft.com/office/powerpoint/2010/main" val="1097523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4F159EA-D6E0-4144-ACA1-93218E765FC9}"/>
              </a:ext>
            </a:extLst>
          </p:cNvPr>
          <p:cNvPicPr>
            <a:picLocks noChangeAspect="1"/>
          </p:cNvPicPr>
          <p:nvPr/>
        </p:nvPicPr>
        <p:blipFill>
          <a:blip r:embed="rId2"/>
          <a:stretch>
            <a:fillRect/>
          </a:stretch>
        </p:blipFill>
        <p:spPr>
          <a:xfrm>
            <a:off x="0" y="1216325"/>
            <a:ext cx="9144000" cy="5641675"/>
          </a:xfrm>
          <a:prstGeom prst="rect">
            <a:avLst/>
          </a:prstGeom>
        </p:spPr>
      </p:pic>
      <p:sp>
        <p:nvSpPr>
          <p:cNvPr id="2" name="Title 1"/>
          <p:cNvSpPr>
            <a:spLocks noGrp="1"/>
          </p:cNvSpPr>
          <p:nvPr>
            <p:ph type="title"/>
          </p:nvPr>
        </p:nvSpPr>
        <p:spPr>
          <a:xfrm>
            <a:off x="455106" y="308026"/>
            <a:ext cx="8864600" cy="601133"/>
          </a:xfrm>
        </p:spPr>
        <p:txBody>
          <a:bodyPr anchor="t" anchorCtr="0">
            <a:noAutofit/>
          </a:bodyPr>
          <a:lstStyle/>
          <a:p>
            <a:r>
              <a:rPr lang="en-US" sz="3400" b="1" dirty="0"/>
              <a:t>Project Facilities</a:t>
            </a:r>
          </a:p>
        </p:txBody>
      </p:sp>
    </p:spTree>
    <p:extLst>
      <p:ext uri="{BB962C8B-B14F-4D97-AF65-F5344CB8AC3E}">
        <p14:creationId xmlns:p14="http://schemas.microsoft.com/office/powerpoint/2010/main" val="275378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1"/>
          <p:cNvSpPr txBox="1">
            <a:spLocks/>
          </p:cNvSpPr>
          <p:nvPr/>
        </p:nvSpPr>
        <p:spPr>
          <a:xfrm>
            <a:off x="629841" y="297341"/>
            <a:ext cx="7886700" cy="95331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i="0" kern="1200" spc="-75" baseline="0">
                <a:solidFill>
                  <a:schemeClr val="bg1"/>
                </a:solidFill>
                <a:latin typeface="Montserrat" charset="0"/>
                <a:ea typeface="Montserrat" charset="0"/>
                <a:cs typeface="Montserrat"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3400" spc="100" dirty="0">
                <a:solidFill>
                  <a:srgbClr val="FFFFFF"/>
                </a:solidFill>
              </a:rPr>
              <a:t>Project Objectives</a:t>
            </a:r>
            <a:endParaRPr kumimoji="0" lang="en-US" sz="3400" b="1" i="0" u="none" strike="noStrike" kern="1200" cap="none" spc="100" normalizeH="0" baseline="0" noProof="0" dirty="0">
              <a:ln>
                <a:noFill/>
              </a:ln>
              <a:solidFill>
                <a:srgbClr val="FFFFFF"/>
              </a:solidFill>
              <a:effectLst/>
              <a:uLnTx/>
              <a:uFillTx/>
              <a:latin typeface="Montserrat" charset="0"/>
            </a:endParaRPr>
          </a:p>
        </p:txBody>
      </p:sp>
      <p:sp>
        <p:nvSpPr>
          <p:cNvPr id="3" name="Subtitle 2"/>
          <p:cNvSpPr>
            <a:spLocks noGrp="1"/>
          </p:cNvSpPr>
          <p:nvPr>
            <p:ph type="subTitle" idx="1"/>
          </p:nvPr>
        </p:nvSpPr>
        <p:spPr>
          <a:xfrm>
            <a:off x="1060133" y="1517650"/>
            <a:ext cx="7023735" cy="4311650"/>
          </a:xfrm>
        </p:spPr>
        <p:txBody>
          <a:bodyPr>
            <a:normAutofit fontScale="40000" lnSpcReduction="20000"/>
          </a:bodyPr>
          <a:lstStyle/>
          <a:p>
            <a:pPr>
              <a:spcBef>
                <a:spcPts val="2400"/>
              </a:spcBef>
            </a:pPr>
            <a:r>
              <a:rPr lang="en-US" sz="7000" u="sng" dirty="0">
                <a:latin typeface="Montserrat"/>
                <a:ea typeface="Tahoma" panose="020B0604030504040204" pitchFamily="34" charset="0"/>
                <a:cs typeface="Tahoma" panose="020B0604030504040204" pitchFamily="34" charset="0"/>
              </a:rPr>
              <a:t>Primary</a:t>
            </a:r>
            <a:r>
              <a:rPr lang="en-US" sz="7000" dirty="0">
                <a:latin typeface="Montserrat"/>
                <a:ea typeface="Tahoma" panose="020B0604030504040204" pitchFamily="34" charset="0"/>
                <a:cs typeface="Tahoma" panose="020B0604030504040204" pitchFamily="34" charset="0"/>
              </a:rPr>
              <a:t>:</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Water Supply and Water Supply Reliability</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Anadromous Fish Net Improvements</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Operational Flexibility</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Pelagic Estuarine Fish Net Improvements</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Wildlife Refuge Supply</a:t>
            </a:r>
          </a:p>
          <a:p>
            <a:pPr>
              <a:spcBef>
                <a:spcPts val="2400"/>
              </a:spcBef>
            </a:pPr>
            <a:r>
              <a:rPr lang="en-US" sz="7000" u="sng" dirty="0">
                <a:latin typeface="Montserrat"/>
                <a:ea typeface="Tahoma" panose="020B0604030504040204" pitchFamily="34" charset="0"/>
                <a:cs typeface="Tahoma" panose="020B0604030504040204" pitchFamily="34" charset="0"/>
              </a:rPr>
              <a:t>Secondary</a:t>
            </a:r>
            <a:r>
              <a:rPr lang="en-US" sz="7000" dirty="0">
                <a:latin typeface="Montserrat"/>
                <a:ea typeface="Tahoma" panose="020B0604030504040204" pitchFamily="34" charset="0"/>
                <a:cs typeface="Tahoma" panose="020B0604030504040204" pitchFamily="34" charset="0"/>
              </a:rPr>
              <a:t>:</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Hydropower</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Recreation</a:t>
            </a:r>
          </a:p>
          <a:p>
            <a:pPr marL="342900" indent="-342900">
              <a:spcBef>
                <a:spcPts val="1200"/>
              </a:spcBef>
              <a:buFont typeface="Arial" panose="020B0604020202020204" pitchFamily="34" charset="0"/>
              <a:buChar char="•"/>
            </a:pPr>
            <a:r>
              <a:rPr lang="en-US" sz="5300" dirty="0">
                <a:latin typeface="Montserrat"/>
                <a:ea typeface="Tahoma" panose="020B0604030504040204" pitchFamily="34" charset="0"/>
                <a:cs typeface="Tahoma" panose="020B0604030504040204" pitchFamily="34" charset="0"/>
              </a:rPr>
              <a:t>Flood Damage </a:t>
            </a:r>
            <a:br>
              <a:rPr lang="en-US" sz="5300" dirty="0">
                <a:latin typeface="Montserrat"/>
                <a:ea typeface="Tahoma" panose="020B0604030504040204" pitchFamily="34" charset="0"/>
                <a:cs typeface="Tahoma" panose="020B0604030504040204" pitchFamily="34" charset="0"/>
              </a:rPr>
            </a:br>
            <a:r>
              <a:rPr lang="en-US" sz="5300" dirty="0">
                <a:latin typeface="Montserrat"/>
                <a:ea typeface="Tahoma" panose="020B0604030504040204" pitchFamily="34" charset="0"/>
                <a:cs typeface="Tahoma" panose="020B0604030504040204" pitchFamily="34" charset="0"/>
              </a:rPr>
              <a:t>Reduction</a:t>
            </a:r>
          </a:p>
          <a:p>
            <a:pPr>
              <a:spcBef>
                <a:spcPts val="2400"/>
              </a:spcBef>
              <a:buFont typeface="Wingdings" panose="05000000000000000000" pitchFamily="2" charset="2"/>
              <a:buChar char="q"/>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9921" y="3765550"/>
            <a:ext cx="3741946" cy="226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651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xmlns="" id="{FDB9EA0B-8ADF-45DF-9881-8217936092F8}"/>
              </a:ext>
            </a:extLst>
          </p:cNvPr>
          <p:cNvSpPr/>
          <p:nvPr/>
        </p:nvSpPr>
        <p:spPr>
          <a:xfrm>
            <a:off x="4340003" y="905858"/>
            <a:ext cx="3366616" cy="5303520"/>
          </a:xfrm>
          <a:prstGeom prst="rect">
            <a:avLst/>
          </a:prstGeom>
          <a:no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xmlns="" id="{2C4200C9-5A66-46EB-BFB0-4ED808DA0374}"/>
              </a:ext>
            </a:extLst>
          </p:cNvPr>
          <p:cNvSpPr/>
          <p:nvPr/>
        </p:nvSpPr>
        <p:spPr>
          <a:xfrm>
            <a:off x="7705530" y="900756"/>
            <a:ext cx="812669" cy="5296935"/>
          </a:xfrm>
          <a:prstGeom prst="rect">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xmlns="" id="{49E0AF4F-5E75-4ECB-8D35-0F218DDF9069}"/>
              </a:ext>
            </a:extLst>
          </p:cNvPr>
          <p:cNvSpPr/>
          <p:nvPr/>
        </p:nvSpPr>
        <p:spPr>
          <a:xfrm>
            <a:off x="2921645" y="900757"/>
            <a:ext cx="3826309" cy="5303520"/>
          </a:xfrm>
          <a:prstGeom prst="rect">
            <a:avLst/>
          </a:prstGeom>
          <a:no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9" name="Rectangle 68">
            <a:extLst>
              <a:ext uri="{FF2B5EF4-FFF2-40B4-BE49-F238E27FC236}">
                <a16:creationId xmlns:a16="http://schemas.microsoft.com/office/drawing/2014/main" xmlns="" id="{D88C6976-867C-47EC-9DF7-5AD033F1FACD}"/>
              </a:ext>
            </a:extLst>
          </p:cNvPr>
          <p:cNvSpPr/>
          <p:nvPr/>
        </p:nvSpPr>
        <p:spPr>
          <a:xfrm>
            <a:off x="4786647" y="3541875"/>
            <a:ext cx="2210908" cy="36576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74954"/>
                </a:solidFill>
                <a:effectLst/>
                <a:uLnTx/>
                <a:uFillTx/>
                <a:latin typeface="Tahoma" panose="020B0604030504040204" pitchFamily="34" charset="0"/>
                <a:ea typeface="Tahoma" panose="020B0604030504040204" pitchFamily="34" charset="0"/>
                <a:cs typeface="Tahoma" panose="020B0604030504040204" pitchFamily="34" charset="0"/>
              </a:rPr>
              <a:t>Permits &amp; Water Right</a:t>
            </a:r>
          </a:p>
        </p:txBody>
      </p:sp>
      <p:sp>
        <p:nvSpPr>
          <p:cNvPr id="65" name="Diamond 64">
            <a:extLst>
              <a:ext uri="{FF2B5EF4-FFF2-40B4-BE49-F238E27FC236}">
                <a16:creationId xmlns:a16="http://schemas.microsoft.com/office/drawing/2014/main" xmlns="" id="{2776D027-AF24-401A-93FF-2E29E58D0212}"/>
              </a:ext>
            </a:extLst>
          </p:cNvPr>
          <p:cNvSpPr>
            <a:spLocks noChangeAspect="1"/>
          </p:cNvSpPr>
          <p:nvPr/>
        </p:nvSpPr>
        <p:spPr>
          <a:xfrm>
            <a:off x="7279990" y="2309616"/>
            <a:ext cx="365758" cy="365760"/>
          </a:xfrm>
          <a:prstGeom prst="diamond">
            <a:avLst/>
          </a:prstGeom>
          <a:solidFill>
            <a:srgbClr val="FFDDA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864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10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Federal </a:t>
            </a:r>
            <a:br>
              <a:rPr kumimoji="0" lang="en-US" sz="1000" b="0" i="0" u="none" strike="noStrike" kern="0" cap="none" spc="10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1000" b="0" i="0" u="none" strike="noStrike" kern="0" cap="none" spc="10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Authorizations</a:t>
            </a:r>
            <a:br>
              <a:rPr kumimoji="0" lang="en-US" sz="1000" b="0" i="0" u="none" strike="noStrike" kern="0" cap="none" spc="10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1000" b="0" i="0" u="none" strike="noStrike" kern="0" cap="none" spc="10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1000" b="0" i="0" u="none" strike="noStrike" kern="0" cap="none" spc="100" normalizeH="0" baseline="0" noProof="0" dirty="0" err="1">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WIIN</a:t>
            </a:r>
            <a:r>
              <a:rPr kumimoji="0" lang="en-US" sz="1000" b="0" i="0" u="none" strike="noStrike" kern="0" cap="none" spc="10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Act) </a:t>
            </a:r>
          </a:p>
        </p:txBody>
      </p:sp>
      <p:sp>
        <p:nvSpPr>
          <p:cNvPr id="67" name="Title 1">
            <a:extLst>
              <a:ext uri="{FF2B5EF4-FFF2-40B4-BE49-F238E27FC236}">
                <a16:creationId xmlns:a16="http://schemas.microsoft.com/office/drawing/2014/main" xmlns="" id="{F69A985E-C029-4317-AEC1-5DA5269C8EBC}"/>
              </a:ext>
            </a:extLst>
          </p:cNvPr>
          <p:cNvSpPr txBox="1">
            <a:spLocks/>
          </p:cNvSpPr>
          <p:nvPr/>
        </p:nvSpPr>
        <p:spPr>
          <a:xfrm>
            <a:off x="-24943" y="823729"/>
            <a:ext cx="9144000" cy="550580"/>
          </a:xfrm>
          <a:prstGeom prst="rect">
            <a:avLst/>
          </a:prstGeom>
          <a:solidFill>
            <a:schemeClr val="bg1"/>
          </a:solidFill>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026CB6"/>
                </a:solidFill>
                <a:latin typeface="+mj-lt"/>
                <a:ea typeface="+mj-ea"/>
                <a:cs typeface="+mj-cs"/>
              </a:defRPr>
            </a:lvl1pPr>
          </a:lstStyle>
          <a:p>
            <a:pPr lvl="0" algn="ctr">
              <a:defRPr/>
            </a:pPr>
            <a:endParaRPr lang="en-US" sz="2000" spc="100" dirty="0">
              <a:solidFill>
                <a:srgbClr val="FFFFFF">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95" name="Rectangle 94">
            <a:extLst>
              <a:ext uri="{FF2B5EF4-FFF2-40B4-BE49-F238E27FC236}">
                <a16:creationId xmlns:a16="http://schemas.microsoft.com/office/drawing/2014/main" xmlns="" id="{1C2DFBCF-9230-4F28-B4AF-B3DC7D0DD77E}"/>
              </a:ext>
            </a:extLst>
          </p:cNvPr>
          <p:cNvSpPr/>
          <p:nvPr/>
        </p:nvSpPr>
        <p:spPr>
          <a:xfrm>
            <a:off x="3292147" y="4448975"/>
            <a:ext cx="2584011" cy="365760"/>
          </a:xfrm>
          <a:prstGeom prst="rect">
            <a:avLst/>
          </a:prstGeom>
          <a:solidFill>
            <a:srgbClr val="DD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74954"/>
                </a:solidFill>
                <a:effectLst/>
                <a:uLnTx/>
                <a:uFillTx/>
                <a:latin typeface="Tahoma" panose="020B0604030504040204" pitchFamily="34" charset="0"/>
                <a:ea typeface="Tahoma" panose="020B0604030504040204" pitchFamily="34" charset="0"/>
                <a:cs typeface="Tahoma" panose="020B0604030504040204" pitchFamily="34" charset="0"/>
              </a:rPr>
              <a:t>Rights of Way</a:t>
            </a:r>
          </a:p>
        </p:txBody>
      </p:sp>
      <p:sp>
        <p:nvSpPr>
          <p:cNvPr id="19" name="Rectangle 18"/>
          <p:cNvSpPr/>
          <p:nvPr/>
        </p:nvSpPr>
        <p:spPr>
          <a:xfrm>
            <a:off x="5800508" y="3291471"/>
            <a:ext cx="1159084" cy="245303"/>
          </a:xfrm>
          <a:prstGeom prst="rect">
            <a:avLst/>
          </a:prstGeom>
          <a:solidFill>
            <a:srgbClr val="C4E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74954"/>
                </a:solidFill>
                <a:effectLst/>
                <a:uLnTx/>
                <a:uFillTx/>
                <a:latin typeface="Tahoma" panose="020B0604030504040204" pitchFamily="34" charset="0"/>
                <a:ea typeface="Tahoma" panose="020B0604030504040204" pitchFamily="34" charset="0"/>
                <a:cs typeface="Tahoma" panose="020B0604030504040204" pitchFamily="34" charset="0"/>
              </a:rPr>
              <a:t>Supplement</a:t>
            </a:r>
          </a:p>
        </p:txBody>
      </p:sp>
      <p:sp>
        <p:nvSpPr>
          <p:cNvPr id="18" name="Rectangle 17"/>
          <p:cNvSpPr/>
          <p:nvPr/>
        </p:nvSpPr>
        <p:spPr>
          <a:xfrm>
            <a:off x="1389041" y="3126939"/>
            <a:ext cx="181625" cy="365760"/>
          </a:xfrm>
          <a:prstGeom prst="rect">
            <a:avLst/>
          </a:prstGeom>
          <a:solidFill>
            <a:srgbClr val="AACD9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74954"/>
                </a:solidFill>
                <a:effectLst/>
                <a:uLnTx/>
                <a:uFillTx/>
                <a:latin typeface="Arial"/>
                <a:ea typeface="+mn-ea"/>
                <a:cs typeface="+mn-cs"/>
              </a:rPr>
              <a:t>Draft </a:t>
            </a:r>
            <a:br>
              <a:rPr kumimoji="0" lang="en-US" sz="1000" b="0" i="0" u="none" strike="noStrike" kern="1200" cap="none" spc="0" normalizeH="0" baseline="0" noProof="0" dirty="0">
                <a:ln>
                  <a:noFill/>
                </a:ln>
                <a:solidFill>
                  <a:srgbClr val="274954"/>
                </a:solidFill>
                <a:effectLst/>
                <a:uLnTx/>
                <a:uFillTx/>
                <a:latin typeface="Arial"/>
                <a:ea typeface="+mn-ea"/>
                <a:cs typeface="+mn-cs"/>
              </a:rPr>
            </a:br>
            <a:r>
              <a:rPr kumimoji="0" lang="en-US" sz="1000" b="0" i="0" u="none" strike="noStrike" kern="1200" cap="none" spc="0" normalizeH="0" baseline="0" noProof="0" dirty="0">
                <a:ln>
                  <a:noFill/>
                </a:ln>
                <a:solidFill>
                  <a:srgbClr val="274954"/>
                </a:solidFill>
                <a:effectLst/>
                <a:uLnTx/>
                <a:uFillTx/>
                <a:latin typeface="Arial"/>
                <a:ea typeface="+mn-ea"/>
                <a:cs typeface="+mn-cs"/>
              </a:rPr>
              <a:t>EIR/S</a:t>
            </a:r>
          </a:p>
        </p:txBody>
      </p:sp>
      <p:sp>
        <p:nvSpPr>
          <p:cNvPr id="72" name="Rectangle 71">
            <a:extLst>
              <a:ext uri="{FF2B5EF4-FFF2-40B4-BE49-F238E27FC236}">
                <a16:creationId xmlns:a16="http://schemas.microsoft.com/office/drawing/2014/main" xmlns="" id="{D9A7136E-ED94-4933-9D8E-014B04616315}"/>
              </a:ext>
            </a:extLst>
          </p:cNvPr>
          <p:cNvSpPr/>
          <p:nvPr/>
        </p:nvSpPr>
        <p:spPr>
          <a:xfrm>
            <a:off x="3198487" y="2245803"/>
            <a:ext cx="1884601" cy="484731"/>
          </a:xfrm>
          <a:prstGeom prst="rect">
            <a:avLst/>
          </a:prstGeom>
          <a:solidFill>
            <a:srgbClr val="FFD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74954"/>
                </a:solidFill>
                <a:effectLst/>
                <a:uLnTx/>
                <a:uFillTx/>
                <a:latin typeface="Arial"/>
                <a:ea typeface="+mn-ea"/>
                <a:cs typeface="+mn-cs"/>
              </a:rPr>
              <a:t>Post Authorization Report</a:t>
            </a:r>
          </a:p>
        </p:txBody>
      </p:sp>
      <p:sp>
        <p:nvSpPr>
          <p:cNvPr id="68" name="Rectangle 67">
            <a:extLst>
              <a:ext uri="{FF2B5EF4-FFF2-40B4-BE49-F238E27FC236}">
                <a16:creationId xmlns:a16="http://schemas.microsoft.com/office/drawing/2014/main" xmlns="" id="{BE82024A-0BA8-40C0-A2D0-1B9AF196476C}"/>
              </a:ext>
            </a:extLst>
          </p:cNvPr>
          <p:cNvSpPr/>
          <p:nvPr/>
        </p:nvSpPr>
        <p:spPr>
          <a:xfrm>
            <a:off x="1412628" y="2235867"/>
            <a:ext cx="1772818" cy="507172"/>
          </a:xfrm>
          <a:prstGeom prst="rect">
            <a:avLst/>
          </a:prstGeom>
          <a:solidFill>
            <a:srgbClr val="FFE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74954"/>
                </a:solidFill>
                <a:effectLst/>
                <a:uLnTx/>
                <a:uFillTx/>
                <a:latin typeface="Arial"/>
                <a:ea typeface="+mn-ea"/>
                <a:cs typeface="+mn-cs"/>
              </a:rPr>
              <a:t>Final Feasibility Report </a:t>
            </a:r>
          </a:p>
        </p:txBody>
      </p:sp>
      <p:sp>
        <p:nvSpPr>
          <p:cNvPr id="57" name="Rectangle 56">
            <a:extLst>
              <a:ext uri="{FF2B5EF4-FFF2-40B4-BE49-F238E27FC236}">
                <a16:creationId xmlns:a16="http://schemas.microsoft.com/office/drawing/2014/main" xmlns="" id="{23BB7B51-976F-4774-8826-61D6B8A83C1D}"/>
              </a:ext>
            </a:extLst>
          </p:cNvPr>
          <p:cNvSpPr/>
          <p:nvPr/>
        </p:nvSpPr>
        <p:spPr>
          <a:xfrm>
            <a:off x="156641" y="2226009"/>
            <a:ext cx="1230862" cy="517030"/>
          </a:xfrm>
          <a:prstGeom prst="rect">
            <a:avLst/>
          </a:prstGeom>
          <a:solidFill>
            <a:srgbClr val="FFD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srgbClr val="274954"/>
                </a:solidFill>
                <a:effectLst/>
                <a:uLnTx/>
                <a:uFillTx/>
                <a:latin typeface="Arial"/>
                <a:ea typeface="+mn-ea"/>
                <a:cs typeface="+mn-cs"/>
              </a:rPr>
              <a:t>Federal</a:t>
            </a:r>
            <a:br>
              <a:rPr kumimoji="0" lang="en-US" sz="1000" b="1" i="0" u="none" strike="noStrike" kern="1200" cap="all" spc="0" normalizeH="0" baseline="0" noProof="0" dirty="0">
                <a:ln>
                  <a:noFill/>
                </a:ln>
                <a:solidFill>
                  <a:srgbClr val="274954"/>
                </a:solidFill>
                <a:effectLst/>
                <a:uLnTx/>
                <a:uFillTx/>
                <a:latin typeface="Arial"/>
                <a:ea typeface="+mn-ea"/>
                <a:cs typeface="+mn-cs"/>
              </a:rPr>
            </a:br>
            <a:r>
              <a:rPr kumimoji="0" lang="en-US" sz="1000" b="1" i="0" u="none" strike="noStrike" kern="1200" cap="all" spc="0" normalizeH="0" baseline="0" noProof="0" dirty="0" err="1">
                <a:ln>
                  <a:noFill/>
                </a:ln>
                <a:solidFill>
                  <a:srgbClr val="274954"/>
                </a:solidFill>
                <a:effectLst/>
                <a:uLnTx/>
                <a:uFillTx/>
                <a:latin typeface="Arial"/>
                <a:ea typeface="+mn-ea"/>
                <a:cs typeface="+mn-cs"/>
              </a:rPr>
              <a:t>WIIN</a:t>
            </a:r>
            <a:r>
              <a:rPr kumimoji="0" lang="en-US" sz="1000" b="1" i="0" u="none" strike="noStrike" kern="1200" cap="all" spc="0" normalizeH="0" baseline="0" noProof="0" dirty="0">
                <a:ln>
                  <a:noFill/>
                </a:ln>
                <a:solidFill>
                  <a:srgbClr val="274954"/>
                </a:solidFill>
                <a:effectLst/>
                <a:uLnTx/>
                <a:uFillTx/>
                <a:latin typeface="Arial"/>
                <a:ea typeface="+mn-ea"/>
                <a:cs typeface="+mn-cs"/>
              </a:rPr>
              <a:t> Act</a:t>
            </a:r>
          </a:p>
        </p:txBody>
      </p:sp>
      <p:pic>
        <p:nvPicPr>
          <p:cNvPr id="14" name="Picture 13"/>
          <p:cNvPicPr>
            <a:picLocks noChangeAspect="1"/>
          </p:cNvPicPr>
          <p:nvPr/>
        </p:nvPicPr>
        <p:blipFill>
          <a:blip r:embed="rId3"/>
          <a:stretch>
            <a:fillRect/>
          </a:stretch>
        </p:blipFill>
        <p:spPr>
          <a:xfrm>
            <a:off x="7720717" y="6246207"/>
            <a:ext cx="1194532" cy="348846"/>
          </a:xfrm>
          <a:prstGeom prst="rect">
            <a:avLst/>
          </a:prstGeom>
        </p:spPr>
      </p:pic>
      <p:sp>
        <p:nvSpPr>
          <p:cNvPr id="17" name="Rectangle 16"/>
          <p:cNvSpPr/>
          <p:nvPr/>
        </p:nvSpPr>
        <p:spPr>
          <a:xfrm>
            <a:off x="1403892" y="1515475"/>
            <a:ext cx="812356" cy="550580"/>
          </a:xfrm>
          <a:prstGeom prst="rect">
            <a:avLst/>
          </a:prstGeom>
          <a:solidFill>
            <a:srgbClr val="A8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74954"/>
                </a:solidFill>
                <a:effectLst/>
                <a:uLnTx/>
                <a:uFillTx/>
                <a:latin typeface="Arial"/>
                <a:ea typeface="+mn-ea"/>
                <a:cs typeface="+mn-cs"/>
              </a:rPr>
              <a:t>Application Review</a:t>
            </a:r>
          </a:p>
        </p:txBody>
      </p:sp>
      <p:sp>
        <p:nvSpPr>
          <p:cNvPr id="20" name="Rectangle 19"/>
          <p:cNvSpPr/>
          <p:nvPr/>
        </p:nvSpPr>
        <p:spPr>
          <a:xfrm>
            <a:off x="2178067" y="3507672"/>
            <a:ext cx="2518156" cy="365760"/>
          </a:xfrm>
          <a:prstGeom prst="rect">
            <a:avLst/>
          </a:prstGeom>
          <a:solidFill>
            <a:srgbClr val="D5E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74954"/>
                </a:solidFill>
                <a:effectLst/>
                <a:uLnTx/>
                <a:uFillTx/>
                <a:latin typeface="Tahoma" panose="020B0604030504040204" pitchFamily="34" charset="0"/>
                <a:ea typeface="Tahoma" panose="020B0604030504040204" pitchFamily="34" charset="0"/>
                <a:cs typeface="Tahoma" panose="020B0604030504040204" pitchFamily="34" charset="0"/>
              </a:rPr>
              <a:t>Permit Planning &amp; Applications</a:t>
            </a:r>
          </a:p>
        </p:txBody>
      </p:sp>
      <p:sp>
        <p:nvSpPr>
          <p:cNvPr id="24" name="Rectangle 23"/>
          <p:cNvSpPr/>
          <p:nvPr/>
        </p:nvSpPr>
        <p:spPr>
          <a:xfrm>
            <a:off x="2900052" y="3997652"/>
            <a:ext cx="3339331" cy="365760"/>
          </a:xfrm>
          <a:prstGeom prst="rect">
            <a:avLst/>
          </a:prstGeom>
          <a:solidFill>
            <a:srgbClr val="B0D0E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74954"/>
                </a:solidFill>
                <a:effectLst/>
                <a:uLnTx/>
                <a:uFillTx/>
                <a:latin typeface="Tahoma" panose="020B0604030504040204" pitchFamily="34" charset="0"/>
                <a:ea typeface="Tahoma" panose="020B0604030504040204" pitchFamily="34" charset="0"/>
                <a:cs typeface="Tahoma" panose="020B0604030504040204" pitchFamily="34" charset="0"/>
              </a:rPr>
              <a:t>Preliminary Design &amp; Geotech</a:t>
            </a:r>
          </a:p>
        </p:txBody>
      </p:sp>
      <p:sp>
        <p:nvSpPr>
          <p:cNvPr id="25" name="Rectangle 24"/>
          <p:cNvSpPr/>
          <p:nvPr/>
        </p:nvSpPr>
        <p:spPr>
          <a:xfrm>
            <a:off x="6989129" y="4028061"/>
            <a:ext cx="877263" cy="348895"/>
          </a:xfrm>
          <a:prstGeom prst="rect">
            <a:avLst/>
          </a:prstGeom>
          <a:solidFill>
            <a:srgbClr val="83B5DA"/>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74954"/>
                </a:solidFill>
                <a:effectLst/>
                <a:uLnTx/>
                <a:uFillTx/>
                <a:latin typeface="Tahoma" panose="020B0604030504040204" pitchFamily="34" charset="0"/>
                <a:ea typeface="Tahoma" panose="020B0604030504040204" pitchFamily="34" charset="0"/>
                <a:cs typeface="Tahoma" panose="020B0604030504040204" pitchFamily="34" charset="0"/>
              </a:rPr>
              <a:t>Final </a:t>
            </a:r>
            <a:br>
              <a:rPr kumimoji="0" lang="en-US" sz="1200" b="0" i="0" u="none" strike="noStrike" kern="1200" cap="none" spc="0" normalizeH="0" baseline="0" noProof="0" dirty="0">
                <a:ln>
                  <a:noFill/>
                </a:ln>
                <a:solidFill>
                  <a:srgbClr val="274954"/>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1200" b="0" i="0" u="none" strike="noStrike" kern="1200" cap="none" spc="0" normalizeH="0" baseline="0" noProof="0" dirty="0">
                <a:ln>
                  <a:noFill/>
                </a:ln>
                <a:solidFill>
                  <a:srgbClr val="274954"/>
                </a:solidFill>
                <a:effectLst/>
                <a:uLnTx/>
                <a:uFillTx/>
                <a:latin typeface="Tahoma" panose="020B0604030504040204" pitchFamily="34" charset="0"/>
                <a:ea typeface="Tahoma" panose="020B0604030504040204" pitchFamily="34" charset="0"/>
                <a:cs typeface="Tahoma" panose="020B0604030504040204" pitchFamily="34" charset="0"/>
              </a:rPr>
              <a:t>Design</a:t>
            </a:r>
          </a:p>
        </p:txBody>
      </p:sp>
      <p:sp>
        <p:nvSpPr>
          <p:cNvPr id="29" name="Rectangle 28"/>
          <p:cNvSpPr/>
          <p:nvPr/>
        </p:nvSpPr>
        <p:spPr>
          <a:xfrm>
            <a:off x="7716432" y="5021910"/>
            <a:ext cx="1076251" cy="454178"/>
          </a:xfrm>
          <a:prstGeom prst="rect">
            <a:avLst/>
          </a:prstGeom>
          <a:solidFill>
            <a:srgbClr val="B1B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74954"/>
                </a:solidFill>
                <a:effectLst/>
                <a:uLnTx/>
                <a:uFillTx/>
                <a:latin typeface="Tahoma" panose="020B0604030504040204" pitchFamily="34" charset="0"/>
                <a:ea typeface="Tahoma" panose="020B0604030504040204" pitchFamily="34" charset="0"/>
                <a:cs typeface="Tahoma" panose="020B0604030504040204" pitchFamily="34" charset="0"/>
              </a:rPr>
              <a:t>Construction </a:t>
            </a:r>
          </a:p>
        </p:txBody>
      </p:sp>
      <p:sp>
        <p:nvSpPr>
          <p:cNvPr id="31" name="Rectangle 30"/>
          <p:cNvSpPr/>
          <p:nvPr/>
        </p:nvSpPr>
        <p:spPr>
          <a:xfrm>
            <a:off x="8336718" y="5658060"/>
            <a:ext cx="461428" cy="530780"/>
          </a:xfrm>
          <a:prstGeom prst="rect">
            <a:avLst/>
          </a:prstGeom>
          <a:solidFill>
            <a:srgbClr val="AED7A9"/>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74954"/>
                </a:solidFill>
                <a:effectLst/>
                <a:uLnTx/>
                <a:uFillTx/>
                <a:latin typeface="Tahoma" panose="020B0604030504040204" pitchFamily="34" charset="0"/>
                <a:ea typeface="Tahoma" panose="020B0604030504040204" pitchFamily="34" charset="0"/>
                <a:cs typeface="Tahoma" panose="020B0604030504040204" pitchFamily="34" charset="0"/>
              </a:rPr>
              <a:t>Early </a:t>
            </a:r>
            <a:br>
              <a:rPr kumimoji="0" lang="en-US" sz="1200" b="0" i="0" u="none" strike="noStrike" kern="1200" cap="none" spc="0" normalizeH="0" baseline="0" noProof="0" dirty="0">
                <a:ln>
                  <a:noFill/>
                </a:ln>
                <a:solidFill>
                  <a:srgbClr val="274954"/>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1200" b="0" i="0" u="none" strike="noStrike" kern="1200" cap="none" spc="0" normalizeH="0" baseline="0" noProof="0" dirty="0">
                <a:ln>
                  <a:noFill/>
                </a:ln>
                <a:solidFill>
                  <a:srgbClr val="274954"/>
                </a:solidFill>
                <a:effectLst/>
                <a:uLnTx/>
                <a:uFillTx/>
                <a:latin typeface="Tahoma" panose="020B0604030504040204" pitchFamily="34" charset="0"/>
                <a:ea typeface="Tahoma" panose="020B0604030504040204" pitchFamily="34" charset="0"/>
                <a:cs typeface="Tahoma" panose="020B0604030504040204" pitchFamily="34" charset="0"/>
              </a:rPr>
              <a:t>Ops</a:t>
            </a:r>
          </a:p>
        </p:txBody>
      </p:sp>
      <p:sp>
        <p:nvSpPr>
          <p:cNvPr id="35" name="Rectangle 34"/>
          <p:cNvSpPr/>
          <p:nvPr/>
        </p:nvSpPr>
        <p:spPr>
          <a:xfrm>
            <a:off x="150554" y="1509517"/>
            <a:ext cx="1230862" cy="549192"/>
          </a:xfrm>
          <a:prstGeom prst="rect">
            <a:avLst/>
          </a:prstGeom>
          <a:solidFill>
            <a:srgbClr val="D7E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srgbClr val="274954"/>
                </a:solidFill>
                <a:effectLst/>
                <a:uLnTx/>
                <a:uFillTx/>
                <a:latin typeface="Arial"/>
                <a:ea typeface="+mn-ea"/>
                <a:cs typeface="+mn-cs"/>
              </a:rPr>
              <a:t>Prop 1 </a:t>
            </a:r>
            <a:br>
              <a:rPr kumimoji="0" lang="en-US" sz="1000" b="1" i="0" u="none" strike="noStrike" kern="1200" cap="all" spc="0" normalizeH="0" baseline="0" noProof="0" dirty="0">
                <a:ln>
                  <a:noFill/>
                </a:ln>
                <a:solidFill>
                  <a:srgbClr val="274954"/>
                </a:solidFill>
                <a:effectLst/>
                <a:uLnTx/>
                <a:uFillTx/>
                <a:latin typeface="Arial"/>
                <a:ea typeface="+mn-ea"/>
                <a:cs typeface="+mn-cs"/>
              </a:rPr>
            </a:br>
            <a:r>
              <a:rPr kumimoji="0" lang="en-US" sz="1000" b="1" i="0" u="none" strike="noStrike" kern="1200" cap="all" spc="0" normalizeH="0" baseline="0" noProof="0" dirty="0">
                <a:ln>
                  <a:noFill/>
                </a:ln>
                <a:solidFill>
                  <a:srgbClr val="274954"/>
                </a:solidFill>
                <a:effectLst/>
                <a:uLnTx/>
                <a:uFillTx/>
                <a:latin typeface="Arial"/>
                <a:ea typeface="+mn-ea"/>
                <a:cs typeface="+mn-cs"/>
              </a:rPr>
              <a:t>Ca Water Commission</a:t>
            </a:r>
          </a:p>
        </p:txBody>
      </p:sp>
      <p:sp>
        <p:nvSpPr>
          <p:cNvPr id="36" name="Rectangle 35"/>
          <p:cNvSpPr/>
          <p:nvPr/>
        </p:nvSpPr>
        <p:spPr>
          <a:xfrm>
            <a:off x="127999" y="2995936"/>
            <a:ext cx="1230862" cy="836726"/>
          </a:xfrm>
          <a:prstGeom prst="rect">
            <a:avLst/>
          </a:prstGeom>
          <a:solidFill>
            <a:srgbClr val="E9F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srgbClr val="274954"/>
                </a:solidFill>
                <a:effectLst/>
                <a:uLnTx/>
                <a:uFillTx/>
                <a:latin typeface="Arial"/>
                <a:ea typeface="+mn-ea"/>
                <a:cs typeface="+mn-cs"/>
              </a:rPr>
              <a:t>Planning &amp; permitting</a:t>
            </a:r>
          </a:p>
        </p:txBody>
      </p:sp>
      <p:sp>
        <p:nvSpPr>
          <p:cNvPr id="37" name="Rectangle 36"/>
          <p:cNvSpPr/>
          <p:nvPr/>
        </p:nvSpPr>
        <p:spPr>
          <a:xfrm>
            <a:off x="151870" y="4069853"/>
            <a:ext cx="1230862" cy="662500"/>
          </a:xfrm>
          <a:prstGeom prst="rect">
            <a:avLst/>
          </a:prstGeom>
          <a:solidFill>
            <a:srgbClr val="DD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srgbClr val="274954"/>
                </a:solidFill>
                <a:effectLst/>
                <a:uLnTx/>
                <a:uFillTx/>
                <a:latin typeface="Arial"/>
                <a:ea typeface="+mn-ea"/>
                <a:cs typeface="+mn-cs"/>
              </a:rPr>
              <a:t>Engineering &amp; Rights of Way</a:t>
            </a:r>
          </a:p>
        </p:txBody>
      </p:sp>
      <p:sp>
        <p:nvSpPr>
          <p:cNvPr id="38" name="Rectangle 37"/>
          <p:cNvSpPr/>
          <p:nvPr/>
        </p:nvSpPr>
        <p:spPr>
          <a:xfrm>
            <a:off x="151870" y="5021910"/>
            <a:ext cx="1230862" cy="416674"/>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srgbClr val="274954"/>
                </a:solidFill>
                <a:effectLst/>
                <a:uLnTx/>
                <a:uFillTx/>
                <a:latin typeface="Arial"/>
                <a:ea typeface="+mn-ea"/>
                <a:cs typeface="+mn-cs"/>
              </a:rPr>
              <a:t>Construction</a:t>
            </a:r>
          </a:p>
        </p:txBody>
      </p:sp>
      <p:sp>
        <p:nvSpPr>
          <p:cNvPr id="39" name="Rectangle 38"/>
          <p:cNvSpPr/>
          <p:nvPr/>
        </p:nvSpPr>
        <p:spPr>
          <a:xfrm>
            <a:off x="151870" y="5611089"/>
            <a:ext cx="1230862" cy="577751"/>
          </a:xfrm>
          <a:prstGeom prst="rect">
            <a:avLst/>
          </a:prstGeom>
          <a:solidFill>
            <a:srgbClr val="E9F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srgbClr val="274954"/>
                </a:solidFill>
                <a:effectLst/>
                <a:uLnTx/>
                <a:uFillTx/>
                <a:latin typeface="Arial"/>
                <a:ea typeface="+mn-ea"/>
                <a:cs typeface="+mn-cs"/>
              </a:rPr>
              <a:t>operations</a:t>
            </a:r>
          </a:p>
        </p:txBody>
      </p:sp>
      <p:sp>
        <p:nvSpPr>
          <p:cNvPr id="45" name="Rectangle 44">
            <a:extLst>
              <a:ext uri="{FF2B5EF4-FFF2-40B4-BE49-F238E27FC236}">
                <a16:creationId xmlns:a16="http://schemas.microsoft.com/office/drawing/2014/main" xmlns="" id="{CC6B9860-421D-4091-93A8-1282B55F1DB3}"/>
              </a:ext>
            </a:extLst>
          </p:cNvPr>
          <p:cNvSpPr/>
          <p:nvPr/>
        </p:nvSpPr>
        <p:spPr>
          <a:xfrm>
            <a:off x="151869" y="927099"/>
            <a:ext cx="2752749" cy="5277177"/>
          </a:xfrm>
          <a:prstGeom prst="rect">
            <a:avLst/>
          </a:pr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 name="TextBox 46">
            <a:extLst>
              <a:ext uri="{FF2B5EF4-FFF2-40B4-BE49-F238E27FC236}">
                <a16:creationId xmlns:a16="http://schemas.microsoft.com/office/drawing/2014/main" xmlns="" id="{D19007F4-6A6B-41C0-92D4-7EBEC28B83EB}"/>
              </a:ext>
            </a:extLst>
          </p:cNvPr>
          <p:cNvSpPr txBox="1"/>
          <p:nvPr/>
        </p:nvSpPr>
        <p:spPr>
          <a:xfrm>
            <a:off x="1579" y="6611779"/>
            <a:ext cx="362744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baseline="0" noProof="0" dirty="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rPr>
              <a:t>2019 Jan 01, Subject to Change</a:t>
            </a:r>
          </a:p>
        </p:txBody>
      </p:sp>
      <p:sp>
        <p:nvSpPr>
          <p:cNvPr id="52" name="Diamond 51">
            <a:extLst>
              <a:ext uri="{FF2B5EF4-FFF2-40B4-BE49-F238E27FC236}">
                <a16:creationId xmlns:a16="http://schemas.microsoft.com/office/drawing/2014/main" xmlns="" id="{77832C66-7641-44AB-919D-8D7DED5E9785}"/>
              </a:ext>
            </a:extLst>
          </p:cNvPr>
          <p:cNvSpPr>
            <a:spLocks noChangeAspect="1"/>
          </p:cNvSpPr>
          <p:nvPr/>
        </p:nvSpPr>
        <p:spPr>
          <a:xfrm>
            <a:off x="2031046" y="1659002"/>
            <a:ext cx="365760" cy="365760"/>
          </a:xfrm>
          <a:prstGeom prst="diamond">
            <a:avLst/>
          </a:prstGeom>
          <a:solidFill>
            <a:srgbClr val="88BEB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100" normalizeH="0" baseline="0" noProof="0" dirty="0">
              <a:ln>
                <a:noFill/>
              </a:ln>
              <a:solidFill>
                <a:sysClr val="windowText" lastClr="000000"/>
              </a:solidFill>
              <a:effectLst/>
              <a:uLnTx/>
              <a:uFillTx/>
              <a:latin typeface="Arial"/>
              <a:ea typeface="+mn-ea"/>
              <a:cs typeface="+mn-cs"/>
            </a:endParaRPr>
          </a:p>
        </p:txBody>
      </p:sp>
      <p:sp>
        <p:nvSpPr>
          <p:cNvPr id="53" name="Rectangle 52">
            <a:extLst>
              <a:ext uri="{FF2B5EF4-FFF2-40B4-BE49-F238E27FC236}">
                <a16:creationId xmlns:a16="http://schemas.microsoft.com/office/drawing/2014/main" xmlns="" id="{B6BFDED8-2E4D-4EE9-8D9B-06654CB9944E}"/>
              </a:ext>
            </a:extLst>
          </p:cNvPr>
          <p:cNvSpPr/>
          <p:nvPr/>
        </p:nvSpPr>
        <p:spPr>
          <a:xfrm>
            <a:off x="2319405" y="1739041"/>
            <a:ext cx="1884601" cy="261610"/>
          </a:xfrm>
          <a:prstGeom prst="rect">
            <a:avLst/>
          </a:prstGeom>
        </p:spPr>
        <p:txBody>
          <a:bodyPr wrap="square">
            <a:spAutoFit/>
          </a:bodyPr>
          <a:lstStyle/>
          <a:p>
            <a:pPr marL="171450" marR="0" lvl="0" indent="-171450" algn="l" defTabSz="4572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10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Early Funding</a:t>
            </a:r>
          </a:p>
        </p:txBody>
      </p:sp>
      <p:grpSp>
        <p:nvGrpSpPr>
          <p:cNvPr id="62" name="Group 61">
            <a:extLst>
              <a:ext uri="{FF2B5EF4-FFF2-40B4-BE49-F238E27FC236}">
                <a16:creationId xmlns:a16="http://schemas.microsoft.com/office/drawing/2014/main" xmlns="" id="{F0AE0CBC-C709-47A5-AA24-79814D1AB8F6}"/>
              </a:ext>
            </a:extLst>
          </p:cNvPr>
          <p:cNvGrpSpPr/>
          <p:nvPr/>
        </p:nvGrpSpPr>
        <p:grpSpPr>
          <a:xfrm>
            <a:off x="2604448" y="942865"/>
            <a:ext cx="376425" cy="5248510"/>
            <a:chOff x="3926050" y="1060849"/>
            <a:chExt cx="376425" cy="5248510"/>
          </a:xfrm>
        </p:grpSpPr>
        <p:cxnSp>
          <p:nvCxnSpPr>
            <p:cNvPr id="63" name="Straight Connector 62">
              <a:extLst>
                <a:ext uri="{FF2B5EF4-FFF2-40B4-BE49-F238E27FC236}">
                  <a16:creationId xmlns:a16="http://schemas.microsoft.com/office/drawing/2014/main" xmlns="" id="{31BEB505-CA04-42B8-92CA-D87CA707F0CE}"/>
                </a:ext>
              </a:extLst>
            </p:cNvPr>
            <p:cNvCxnSpPr/>
            <p:nvPr/>
          </p:nvCxnSpPr>
          <p:spPr>
            <a:xfrm>
              <a:off x="4016475" y="1828799"/>
              <a:ext cx="0" cy="4480560"/>
            </a:xfrm>
            <a:prstGeom prst="line">
              <a:avLst/>
            </a:prstGeom>
            <a:ln w="6350">
              <a:solidFill>
                <a:schemeClr val="bg1">
                  <a:lumMod val="50000"/>
                </a:schemeClr>
              </a:solidFill>
              <a:tailEnd type="none"/>
            </a:ln>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xmlns="" id="{0804B88B-3CB4-4896-B239-5096FA44B8C8}"/>
                </a:ext>
              </a:extLst>
            </p:cNvPr>
            <p:cNvSpPr txBox="1"/>
            <p:nvPr/>
          </p:nvSpPr>
          <p:spPr>
            <a:xfrm>
              <a:off x="3926050" y="1060849"/>
              <a:ext cx="376425" cy="767951"/>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spc="100" dirty="0">
                  <a:solidFill>
                    <a:srgbClr val="FFFFFF">
                      <a:lumMod val="50000"/>
                    </a:srgbClr>
                  </a:solidFill>
                  <a:latin typeface="Tahoma" panose="020B0604030504040204" pitchFamily="34" charset="0"/>
                  <a:ea typeface="Tahoma" panose="020B0604030504040204" pitchFamily="34" charset="0"/>
                  <a:cs typeface="Tahoma" panose="020B0604030504040204" pitchFamily="34" charset="0"/>
                </a:rPr>
                <a:t>Mar</a:t>
              </a:r>
              <a:r>
                <a:rPr kumimoji="0" lang="en-US" sz="1100" b="1" i="0" u="none" strike="noStrike" kern="1200" cap="none" spc="100" normalizeH="0" baseline="0" noProof="0" dirty="0">
                  <a:ln>
                    <a:noFill/>
                  </a:ln>
                  <a:solidFill>
                    <a:srgbClr val="FFFFFF">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
              </a:r>
              <a:br>
                <a:rPr kumimoji="0" lang="en-US" sz="1100" b="1" i="0" u="none" strike="noStrike" kern="1200" cap="none" spc="100" normalizeH="0" baseline="0" noProof="0" dirty="0">
                  <a:ln>
                    <a:noFill/>
                  </a:ln>
                  <a:solidFill>
                    <a:srgbClr val="FFFFFF">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1100" b="1" i="0" u="none" strike="noStrike" kern="1200" cap="none" spc="100" normalizeH="0" baseline="0" noProof="0" dirty="0">
                  <a:ln>
                    <a:noFill/>
                  </a:ln>
                  <a:solidFill>
                    <a:srgbClr val="FFFFFF">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2019</a:t>
              </a:r>
            </a:p>
          </p:txBody>
        </p:sp>
      </p:grpSp>
      <p:grpSp>
        <p:nvGrpSpPr>
          <p:cNvPr id="81" name="Group 80">
            <a:extLst>
              <a:ext uri="{FF2B5EF4-FFF2-40B4-BE49-F238E27FC236}">
                <a16:creationId xmlns:a16="http://schemas.microsoft.com/office/drawing/2014/main" xmlns="" id="{117F331F-920E-4AD8-BD6E-E97074CE66EB}"/>
              </a:ext>
            </a:extLst>
          </p:cNvPr>
          <p:cNvGrpSpPr/>
          <p:nvPr/>
        </p:nvGrpSpPr>
        <p:grpSpPr>
          <a:xfrm>
            <a:off x="2836339" y="1183706"/>
            <a:ext cx="462566" cy="403621"/>
            <a:chOff x="1861059" y="1501379"/>
            <a:chExt cx="462566" cy="403621"/>
          </a:xfrm>
        </p:grpSpPr>
        <p:pic>
          <p:nvPicPr>
            <p:cNvPr id="82" name="Picture 81">
              <a:extLst>
                <a:ext uri="{FF2B5EF4-FFF2-40B4-BE49-F238E27FC236}">
                  <a16:creationId xmlns:a16="http://schemas.microsoft.com/office/drawing/2014/main" xmlns="" id="{FFB3D3B6-2A75-4137-B673-E65D927F4831}"/>
                </a:ext>
              </a:extLst>
            </p:cNvPr>
            <p:cNvPicPr>
              <a:picLocks/>
            </p:cNvPicPr>
            <p:nvPr/>
          </p:nvPicPr>
          <p:blipFill rotWithShape="1">
            <a:blip r:embed="rId4" cstate="print">
              <a:extLst>
                <a:ext uri="{28A0092B-C50C-407E-A947-70E740481C1C}">
                  <a14:useLocalDpi xmlns:a14="http://schemas.microsoft.com/office/drawing/2010/main" val="0"/>
                </a:ext>
              </a:extLst>
            </a:blip>
            <a:srcRect l="30792" t="34787" r="33616" b="14378"/>
            <a:stretch/>
          </p:blipFill>
          <p:spPr>
            <a:xfrm>
              <a:off x="1861059" y="1501379"/>
              <a:ext cx="279686" cy="403621"/>
            </a:xfrm>
            <a:prstGeom prst="rect">
              <a:avLst/>
            </a:prstGeom>
          </p:spPr>
        </p:pic>
        <p:sp>
          <p:nvSpPr>
            <p:cNvPr id="83" name="TextBox 82">
              <a:extLst>
                <a:ext uri="{FF2B5EF4-FFF2-40B4-BE49-F238E27FC236}">
                  <a16:creationId xmlns:a16="http://schemas.microsoft.com/office/drawing/2014/main" xmlns="" id="{B185F5AE-7464-4BA7-B90F-5843F8E54BF9}"/>
                </a:ext>
              </a:extLst>
            </p:cNvPr>
            <p:cNvSpPr txBox="1"/>
            <p:nvPr/>
          </p:nvSpPr>
          <p:spPr>
            <a:xfrm>
              <a:off x="2140745" y="1528733"/>
              <a:ext cx="182880" cy="259585"/>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100" normalizeH="0" baseline="0" noProof="0" dirty="0">
                  <a:ln>
                    <a:noFill/>
                  </a:ln>
                  <a:solidFill>
                    <a:srgbClr val="44A247"/>
                  </a:solidFill>
                  <a:effectLst/>
                  <a:uLnTx/>
                  <a:uFillTx/>
                  <a:latin typeface="Tahoma" panose="020B0604030504040204" pitchFamily="34" charset="0"/>
                  <a:ea typeface="Tahoma" panose="020B0604030504040204" pitchFamily="34" charset="0"/>
                  <a:cs typeface="Tahoma" panose="020B0604030504040204" pitchFamily="34" charset="0"/>
                </a:rPr>
                <a:t>Time </a:t>
              </a:r>
              <a:br>
                <a:rPr kumimoji="0" lang="en-US" sz="800" b="1" i="0" u="none" strike="noStrike" kern="1200" cap="none" spc="100" normalizeH="0" baseline="0" noProof="0" dirty="0">
                  <a:ln>
                    <a:noFill/>
                  </a:ln>
                  <a:solidFill>
                    <a:srgbClr val="44A247"/>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800" b="1" i="0" u="none" strike="noStrike" kern="1200" cap="none" spc="100" normalizeH="0" baseline="0" noProof="0" dirty="0">
                  <a:ln>
                    <a:noFill/>
                  </a:ln>
                  <a:solidFill>
                    <a:srgbClr val="44A247"/>
                  </a:solidFill>
                  <a:effectLst/>
                  <a:uLnTx/>
                  <a:uFillTx/>
                  <a:latin typeface="Tahoma" panose="020B0604030504040204" pitchFamily="34" charset="0"/>
                  <a:ea typeface="Tahoma" panose="020B0604030504040204" pitchFamily="34" charset="0"/>
                  <a:cs typeface="Tahoma" panose="020B0604030504040204" pitchFamily="34" charset="0"/>
                </a:rPr>
                <a:t>Now</a:t>
              </a:r>
            </a:p>
          </p:txBody>
        </p:sp>
      </p:grpSp>
      <p:grpSp>
        <p:nvGrpSpPr>
          <p:cNvPr id="87" name="Group 86">
            <a:extLst>
              <a:ext uri="{FF2B5EF4-FFF2-40B4-BE49-F238E27FC236}">
                <a16:creationId xmlns:a16="http://schemas.microsoft.com/office/drawing/2014/main" xmlns="" id="{B7B354E5-B212-43BC-B146-5DCA8CDA8A3B}"/>
              </a:ext>
            </a:extLst>
          </p:cNvPr>
          <p:cNvGrpSpPr/>
          <p:nvPr/>
        </p:nvGrpSpPr>
        <p:grpSpPr>
          <a:xfrm>
            <a:off x="1343071" y="954238"/>
            <a:ext cx="182880" cy="5263682"/>
            <a:chOff x="2664673" y="1072222"/>
            <a:chExt cx="182880" cy="5263682"/>
          </a:xfrm>
        </p:grpSpPr>
        <p:cxnSp>
          <p:nvCxnSpPr>
            <p:cNvPr id="88" name="Straight Connector 87">
              <a:extLst>
                <a:ext uri="{FF2B5EF4-FFF2-40B4-BE49-F238E27FC236}">
                  <a16:creationId xmlns:a16="http://schemas.microsoft.com/office/drawing/2014/main" xmlns="" id="{3CB349B8-443C-45E5-8F63-86784B1FD114}"/>
                </a:ext>
              </a:extLst>
            </p:cNvPr>
            <p:cNvCxnSpPr/>
            <p:nvPr/>
          </p:nvCxnSpPr>
          <p:spPr>
            <a:xfrm>
              <a:off x="2711247" y="1672464"/>
              <a:ext cx="0" cy="4663440"/>
            </a:xfrm>
            <a:prstGeom prst="line">
              <a:avLst/>
            </a:prstGeom>
            <a:ln w="12700">
              <a:solidFill>
                <a:schemeClr val="bg1">
                  <a:lumMod val="50000"/>
                </a:schemeClr>
              </a:solidFill>
              <a:tailEnd type="none"/>
            </a:ln>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xmlns="" id="{0F648124-24F8-4A98-978C-78C82D8D98CB}"/>
                </a:ext>
              </a:extLst>
            </p:cNvPr>
            <p:cNvSpPr txBox="1"/>
            <p:nvPr/>
          </p:nvSpPr>
          <p:spPr>
            <a:xfrm>
              <a:off x="2664673" y="1072222"/>
              <a:ext cx="182880" cy="182880"/>
            </a:xfrm>
            <a:prstGeom prst="rect">
              <a:avLst/>
            </a:prstGeom>
            <a:noFill/>
          </p:spPr>
          <p:txBody>
            <a:bodyPr wrap="none" lIns="0" tIns="0" rIns="18288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100" normalizeH="0" baseline="0" noProof="0" dirty="0">
                  <a:ln>
                    <a:noFill/>
                  </a:ln>
                  <a:solidFill>
                    <a:srgbClr val="FFFFFF">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Jan 2018</a:t>
              </a:r>
            </a:p>
          </p:txBody>
        </p:sp>
      </p:grpSp>
      <p:grpSp>
        <p:nvGrpSpPr>
          <p:cNvPr id="91" name="Group 90">
            <a:extLst>
              <a:ext uri="{FF2B5EF4-FFF2-40B4-BE49-F238E27FC236}">
                <a16:creationId xmlns:a16="http://schemas.microsoft.com/office/drawing/2014/main" xmlns="" id="{FD7BF55F-068B-4005-B8D4-F05D5ECFE704}"/>
              </a:ext>
            </a:extLst>
          </p:cNvPr>
          <p:cNvGrpSpPr/>
          <p:nvPr/>
        </p:nvGrpSpPr>
        <p:grpSpPr>
          <a:xfrm>
            <a:off x="8354909" y="942865"/>
            <a:ext cx="158578" cy="5247622"/>
            <a:chOff x="7901956" y="1061737"/>
            <a:chExt cx="158578" cy="5247622"/>
          </a:xfrm>
        </p:grpSpPr>
        <p:cxnSp>
          <p:nvCxnSpPr>
            <p:cNvPr id="92" name="Straight Connector 91">
              <a:extLst>
                <a:ext uri="{FF2B5EF4-FFF2-40B4-BE49-F238E27FC236}">
                  <a16:creationId xmlns:a16="http://schemas.microsoft.com/office/drawing/2014/main" xmlns="" id="{4D681E2A-768C-41B3-BEA0-8670B56E4684}"/>
                </a:ext>
              </a:extLst>
            </p:cNvPr>
            <p:cNvCxnSpPr/>
            <p:nvPr/>
          </p:nvCxnSpPr>
          <p:spPr>
            <a:xfrm>
              <a:off x="7961673" y="1828799"/>
              <a:ext cx="0" cy="4480560"/>
            </a:xfrm>
            <a:prstGeom prst="line">
              <a:avLst/>
            </a:prstGeom>
            <a:ln w="6350">
              <a:solidFill>
                <a:schemeClr val="bg1">
                  <a:lumMod val="50000"/>
                </a:schemeClr>
              </a:solidFill>
              <a:tailEnd type="none"/>
            </a:ln>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xmlns="" id="{B521D572-73AB-4516-B110-024CA392522B}"/>
                </a:ext>
              </a:extLst>
            </p:cNvPr>
            <p:cNvSpPr txBox="1"/>
            <p:nvPr/>
          </p:nvSpPr>
          <p:spPr>
            <a:xfrm>
              <a:off x="7901956" y="1061737"/>
              <a:ext cx="158578" cy="767063"/>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100" normalizeH="0" baseline="0" noProof="0" dirty="0">
                  <a:ln>
                    <a:noFill/>
                  </a:ln>
                  <a:solidFill>
                    <a:srgbClr val="FFFFFF">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Jan</a:t>
              </a:r>
              <a:br>
                <a:rPr kumimoji="0" lang="en-US" sz="1100" b="1" i="0" u="none" strike="noStrike" kern="1200" cap="none" spc="100" normalizeH="0" baseline="0" noProof="0" dirty="0">
                  <a:ln>
                    <a:noFill/>
                  </a:ln>
                  <a:solidFill>
                    <a:srgbClr val="FFFFFF">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1100" b="1" i="0" u="none" strike="noStrike" kern="1200" cap="none" spc="100" normalizeH="0" baseline="0" noProof="0" dirty="0">
                  <a:ln>
                    <a:noFill/>
                  </a:ln>
                  <a:solidFill>
                    <a:srgbClr val="FFFFFF">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2030</a:t>
              </a:r>
            </a:p>
          </p:txBody>
        </p:sp>
      </p:grpSp>
      <p:sp>
        <p:nvSpPr>
          <p:cNvPr id="84" name="Diamond 83">
            <a:extLst>
              <a:ext uri="{FF2B5EF4-FFF2-40B4-BE49-F238E27FC236}">
                <a16:creationId xmlns:a16="http://schemas.microsoft.com/office/drawing/2014/main" xmlns="" id="{EA61A910-9BA4-4ABF-98A7-533202ECBBBA}"/>
              </a:ext>
            </a:extLst>
          </p:cNvPr>
          <p:cNvSpPr>
            <a:spLocks noChangeAspect="1"/>
          </p:cNvSpPr>
          <p:nvPr/>
        </p:nvSpPr>
        <p:spPr>
          <a:xfrm>
            <a:off x="7054654" y="3318705"/>
            <a:ext cx="365760" cy="365760"/>
          </a:xfrm>
          <a:prstGeom prst="diamond">
            <a:avLst/>
          </a:prstGeom>
          <a:solidFill>
            <a:srgbClr val="A5D0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864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10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ROD, NOD, Permits, </a:t>
            </a:r>
            <a:br>
              <a:rPr kumimoji="0" lang="en-US" sz="1000" b="0" i="0" u="none" strike="noStrike" kern="0" cap="none" spc="10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1000" b="0" i="0" u="none" strike="noStrike" kern="0" cap="none" spc="10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&amp; Agreements</a:t>
            </a:r>
          </a:p>
        </p:txBody>
      </p:sp>
      <p:sp>
        <p:nvSpPr>
          <p:cNvPr id="70" name="Title 1">
            <a:extLst>
              <a:ext uri="{FF2B5EF4-FFF2-40B4-BE49-F238E27FC236}">
                <a16:creationId xmlns:a16="http://schemas.microsoft.com/office/drawing/2014/main" xmlns="" id="{C6FA1EAF-22B0-46F7-B6A4-ABCFE926B654}"/>
              </a:ext>
            </a:extLst>
          </p:cNvPr>
          <p:cNvSpPr>
            <a:spLocks noGrp="1"/>
          </p:cNvSpPr>
          <p:nvPr>
            <p:ph type="title"/>
          </p:nvPr>
        </p:nvSpPr>
        <p:spPr>
          <a:xfrm>
            <a:off x="-39724" y="19780"/>
            <a:ext cx="9173563" cy="688554"/>
          </a:xfrm>
        </p:spPr>
        <p:txBody>
          <a:bodyPr>
            <a:noAutofit/>
          </a:bodyPr>
          <a:lstStyle/>
          <a:p>
            <a:pPr marL="457200" lvl="0" indent="-4763" defTabSz="914400">
              <a:lnSpc>
                <a:spcPct val="100000"/>
              </a:lnSpc>
              <a:spcBef>
                <a:spcPts val="1200"/>
              </a:spcBef>
              <a:tabLst>
                <a:tab pos="3200400" algn="l"/>
              </a:tabLst>
              <a:defRPr/>
            </a:pPr>
            <a:r>
              <a:rPr lang="en-US" spc="200" dirty="0">
                <a:ea typeface="Tahoma" panose="020B0604030504040204" pitchFamily="34" charset="0"/>
                <a:cs typeface="Tahoma" panose="020B0604030504040204" pitchFamily="34" charset="0"/>
              </a:rPr>
              <a:t>Preliminary Design/Permitting Schedule</a:t>
            </a:r>
          </a:p>
        </p:txBody>
      </p:sp>
      <p:sp>
        <p:nvSpPr>
          <p:cNvPr id="71" name="Slide Number Placeholder 3">
            <a:extLst>
              <a:ext uri="{FF2B5EF4-FFF2-40B4-BE49-F238E27FC236}">
                <a16:creationId xmlns:a16="http://schemas.microsoft.com/office/drawing/2014/main" xmlns="" id="{5B6D47B7-37F3-4D35-8852-AC0AC21A8957}"/>
              </a:ext>
            </a:extLst>
          </p:cNvPr>
          <p:cNvSpPr txBox="1">
            <a:spLocks/>
          </p:cNvSpPr>
          <p:nvPr/>
        </p:nvSpPr>
        <p:spPr>
          <a:xfrm>
            <a:off x="7791453" y="6595052"/>
            <a:ext cx="1516855" cy="26294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marR="0" lvl="0" indent="0" algn="l" defTabSz="914400" rtl="0" eaLnBrk="1" fontAlgn="auto" latinLnBrk="0" hangingPunct="1">
              <a:lnSpc>
                <a:spcPct val="100000"/>
              </a:lnSpc>
              <a:spcBef>
                <a:spcPts val="0"/>
              </a:spcBef>
              <a:spcAft>
                <a:spcPts val="0"/>
              </a:spcAft>
              <a:buClrTx/>
              <a:buSzTx/>
              <a:buFontTx/>
              <a:buNone/>
              <a:tabLst>
                <a:tab pos="1028700" algn="r"/>
              </a:tabLst>
              <a:defRPr/>
            </a:pPr>
            <a:r>
              <a:rPr kumimoji="0" lang="en-US" sz="1000" b="0" i="0" u="none" strike="noStrike" kern="0" cap="none" spc="100" normalizeH="0" baseline="0" noProof="0" dirty="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rPr>
              <a:t>	</a:t>
            </a:r>
            <a:fld id="{3882504B-716A-4AD9-A0A0-2672AEA4B115}" type="slidenum">
              <a:rPr kumimoji="0" lang="en-US" sz="1000" b="0" i="0" u="none" strike="noStrike" kern="0" cap="none" spc="100" normalizeH="0" baseline="0" noProof="0" smtClean="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rPr>
              <a:pPr marL="342900" marR="0" lvl="0" indent="0" algn="l" defTabSz="914400" rtl="0" eaLnBrk="1" fontAlgn="auto" latinLnBrk="0" hangingPunct="1">
                <a:lnSpc>
                  <a:spcPct val="100000"/>
                </a:lnSpc>
                <a:spcBef>
                  <a:spcPts val="0"/>
                </a:spcBef>
                <a:spcAft>
                  <a:spcPts val="0"/>
                </a:spcAft>
                <a:buClrTx/>
                <a:buSzTx/>
                <a:buFontTx/>
                <a:buNone/>
                <a:tabLst>
                  <a:tab pos="1028700" algn="r"/>
                </a:tabLst>
                <a:defRPr/>
              </a:pPr>
              <a:t>6</a:t>
            </a:fld>
            <a:endParaRPr kumimoji="0" lang="en-US" sz="1000" b="0" i="0" u="none" strike="noStrike" kern="0" cap="none" spc="100" normalizeH="0" baseline="0" noProof="0" dirty="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9" name="Diamond 98">
            <a:extLst>
              <a:ext uri="{FF2B5EF4-FFF2-40B4-BE49-F238E27FC236}">
                <a16:creationId xmlns:a16="http://schemas.microsoft.com/office/drawing/2014/main" xmlns="" id="{E7501B81-AFC2-485E-B20D-A5CD43469E84}"/>
              </a:ext>
            </a:extLst>
          </p:cNvPr>
          <p:cNvSpPr>
            <a:spLocks noChangeAspect="1"/>
          </p:cNvSpPr>
          <p:nvPr/>
        </p:nvSpPr>
        <p:spPr>
          <a:xfrm>
            <a:off x="7367537" y="1526103"/>
            <a:ext cx="348895" cy="348895"/>
          </a:xfrm>
          <a:prstGeom prst="diamond">
            <a:avLst/>
          </a:prstGeom>
          <a:solidFill>
            <a:srgbClr val="88BEB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400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Encumber </a:t>
            </a:r>
            <a:br>
              <a:rPr kumimoji="0" lang="en-US" sz="1000" b="0" i="0" u="none" strike="noStrike" kern="1200" cap="none" spc="10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1000" b="0" i="0" u="none" strike="noStrike" kern="1200" cap="none" spc="10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Prop 1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Funds</a:t>
            </a:r>
          </a:p>
        </p:txBody>
      </p:sp>
      <p:sp>
        <p:nvSpPr>
          <p:cNvPr id="2" name="Rectangle 1">
            <a:extLst>
              <a:ext uri="{FF2B5EF4-FFF2-40B4-BE49-F238E27FC236}">
                <a16:creationId xmlns:a16="http://schemas.microsoft.com/office/drawing/2014/main" xmlns="" id="{E0D833B1-3FCB-413B-B45A-76AC930FD43E}"/>
              </a:ext>
            </a:extLst>
          </p:cNvPr>
          <p:cNvSpPr/>
          <p:nvPr/>
        </p:nvSpPr>
        <p:spPr>
          <a:xfrm>
            <a:off x="3997440" y="883580"/>
            <a:ext cx="698782" cy="400110"/>
          </a:xfrm>
          <a:prstGeom prst="rect">
            <a:avLst/>
          </a:prstGeom>
        </p:spPr>
        <p:txBody>
          <a:bodyPr wrap="square">
            <a:spAutoFit/>
          </a:bodyPr>
          <a:lstStyle/>
          <a:p>
            <a:pPr lvl="0" algn="ctr" defTabSz="914400">
              <a:defRPr/>
            </a:pPr>
            <a:r>
              <a:rPr lang="en-US" sz="1000" b="1" spc="100" dirty="0">
                <a:solidFill>
                  <a:srgbClr val="FFFFFF">
                    <a:lumMod val="50000"/>
                  </a:srgbClr>
                </a:solidFill>
                <a:latin typeface="Tahoma" panose="020B0604030504040204" pitchFamily="34" charset="0"/>
                <a:ea typeface="Tahoma" panose="020B0604030504040204" pitchFamily="34" charset="0"/>
                <a:cs typeface="Tahoma" panose="020B0604030504040204" pitchFamily="34" charset="0"/>
              </a:rPr>
              <a:t>Jan</a:t>
            </a:r>
            <a:br>
              <a:rPr lang="en-US" sz="1000" b="1" spc="100" dirty="0">
                <a:solidFill>
                  <a:srgbClr val="FFFFFF">
                    <a:lumMod val="50000"/>
                  </a:srgbClr>
                </a:solidFill>
                <a:latin typeface="Tahoma" panose="020B0604030504040204" pitchFamily="34" charset="0"/>
                <a:ea typeface="Tahoma" panose="020B0604030504040204" pitchFamily="34" charset="0"/>
                <a:cs typeface="Tahoma" panose="020B0604030504040204" pitchFamily="34" charset="0"/>
              </a:rPr>
            </a:br>
            <a:r>
              <a:rPr lang="en-US" sz="1000" b="1" spc="100" dirty="0">
                <a:solidFill>
                  <a:srgbClr val="FFFFFF">
                    <a:lumMod val="50000"/>
                  </a:srgbClr>
                </a:solidFill>
                <a:latin typeface="Tahoma" panose="020B0604030504040204" pitchFamily="34" charset="0"/>
                <a:ea typeface="Tahoma" panose="020B0604030504040204" pitchFamily="34" charset="0"/>
                <a:cs typeface="Tahoma" panose="020B0604030504040204" pitchFamily="34" charset="0"/>
              </a:rPr>
              <a:t>2020</a:t>
            </a:r>
          </a:p>
        </p:txBody>
      </p:sp>
      <p:sp>
        <p:nvSpPr>
          <p:cNvPr id="100" name="Rectangle 99">
            <a:extLst>
              <a:ext uri="{FF2B5EF4-FFF2-40B4-BE49-F238E27FC236}">
                <a16:creationId xmlns:a16="http://schemas.microsoft.com/office/drawing/2014/main" xmlns="" id="{95E64D6B-145F-4A40-A4F3-E1512EA0C296}"/>
              </a:ext>
            </a:extLst>
          </p:cNvPr>
          <p:cNvSpPr/>
          <p:nvPr/>
        </p:nvSpPr>
        <p:spPr>
          <a:xfrm>
            <a:off x="5618460" y="900757"/>
            <a:ext cx="698782" cy="400110"/>
          </a:xfrm>
          <a:prstGeom prst="rect">
            <a:avLst/>
          </a:prstGeom>
        </p:spPr>
        <p:txBody>
          <a:bodyPr wrap="square">
            <a:spAutoFit/>
          </a:bodyPr>
          <a:lstStyle/>
          <a:p>
            <a:pPr lvl="0" algn="ctr" defTabSz="914400">
              <a:defRPr/>
            </a:pPr>
            <a:r>
              <a:rPr lang="en-US" sz="1000" b="1" spc="100" dirty="0">
                <a:solidFill>
                  <a:srgbClr val="FFFFFF">
                    <a:lumMod val="50000"/>
                  </a:srgbClr>
                </a:solidFill>
                <a:latin typeface="Tahoma" panose="020B0604030504040204" pitchFamily="34" charset="0"/>
                <a:ea typeface="Tahoma" panose="020B0604030504040204" pitchFamily="34" charset="0"/>
                <a:cs typeface="Tahoma" panose="020B0604030504040204" pitchFamily="34" charset="0"/>
              </a:rPr>
              <a:t>Jan</a:t>
            </a:r>
            <a:br>
              <a:rPr lang="en-US" sz="1000" b="1" spc="100" dirty="0">
                <a:solidFill>
                  <a:srgbClr val="FFFFFF">
                    <a:lumMod val="50000"/>
                  </a:srgbClr>
                </a:solidFill>
                <a:latin typeface="Tahoma" panose="020B0604030504040204" pitchFamily="34" charset="0"/>
                <a:ea typeface="Tahoma" panose="020B0604030504040204" pitchFamily="34" charset="0"/>
                <a:cs typeface="Tahoma" panose="020B0604030504040204" pitchFamily="34" charset="0"/>
              </a:rPr>
            </a:br>
            <a:r>
              <a:rPr lang="en-US" sz="1000" b="1" spc="100" dirty="0">
                <a:solidFill>
                  <a:srgbClr val="FFFFFF">
                    <a:lumMod val="50000"/>
                  </a:srgbClr>
                </a:solidFill>
                <a:latin typeface="Tahoma" panose="020B0604030504040204" pitchFamily="34" charset="0"/>
                <a:ea typeface="Tahoma" panose="020B0604030504040204" pitchFamily="34" charset="0"/>
                <a:cs typeface="Tahoma" panose="020B0604030504040204" pitchFamily="34" charset="0"/>
              </a:rPr>
              <a:t>2021</a:t>
            </a:r>
          </a:p>
        </p:txBody>
      </p:sp>
      <p:sp>
        <p:nvSpPr>
          <p:cNvPr id="5" name="Rectangle 4">
            <a:extLst>
              <a:ext uri="{FF2B5EF4-FFF2-40B4-BE49-F238E27FC236}">
                <a16:creationId xmlns:a16="http://schemas.microsoft.com/office/drawing/2014/main" xmlns="" id="{49122FE5-7D38-4FAE-A5A0-38C0A1624BC4}"/>
              </a:ext>
            </a:extLst>
          </p:cNvPr>
          <p:cNvSpPr/>
          <p:nvPr/>
        </p:nvSpPr>
        <p:spPr>
          <a:xfrm>
            <a:off x="7064148" y="900757"/>
            <a:ext cx="806428" cy="400110"/>
          </a:xfrm>
          <a:prstGeom prst="rect">
            <a:avLst/>
          </a:prstGeom>
        </p:spPr>
        <p:txBody>
          <a:bodyPr wrap="square">
            <a:spAutoFit/>
          </a:bodyPr>
          <a:lstStyle/>
          <a:p>
            <a:pPr lvl="0" algn="ctr">
              <a:defRPr/>
            </a:pPr>
            <a:r>
              <a:rPr lang="en-US" sz="1000" b="1" spc="100" dirty="0">
                <a:solidFill>
                  <a:srgbClr val="FFFFFF">
                    <a:lumMod val="50000"/>
                  </a:srgbClr>
                </a:solidFill>
                <a:latin typeface="Tahoma" panose="020B0604030504040204" pitchFamily="34" charset="0"/>
                <a:ea typeface="Tahoma" panose="020B0604030504040204" pitchFamily="34" charset="0"/>
                <a:cs typeface="Tahoma" panose="020B0604030504040204" pitchFamily="34" charset="0"/>
              </a:rPr>
              <a:t>Jan</a:t>
            </a:r>
            <a:br>
              <a:rPr lang="en-US" sz="1000" b="1" spc="100" dirty="0">
                <a:solidFill>
                  <a:srgbClr val="FFFFFF">
                    <a:lumMod val="50000"/>
                  </a:srgbClr>
                </a:solidFill>
                <a:latin typeface="Tahoma" panose="020B0604030504040204" pitchFamily="34" charset="0"/>
                <a:ea typeface="Tahoma" panose="020B0604030504040204" pitchFamily="34" charset="0"/>
                <a:cs typeface="Tahoma" panose="020B0604030504040204" pitchFamily="34" charset="0"/>
              </a:rPr>
            </a:br>
            <a:r>
              <a:rPr lang="en-US" sz="1000" b="1" spc="100" dirty="0">
                <a:solidFill>
                  <a:srgbClr val="FFFFFF">
                    <a:lumMod val="50000"/>
                  </a:srgbClr>
                </a:solidFill>
                <a:latin typeface="Tahoma" panose="020B0604030504040204" pitchFamily="34" charset="0"/>
                <a:ea typeface="Tahoma" panose="020B0604030504040204" pitchFamily="34" charset="0"/>
                <a:cs typeface="Tahoma" panose="020B0604030504040204" pitchFamily="34" charset="0"/>
              </a:rPr>
              <a:t>2022</a:t>
            </a:r>
          </a:p>
        </p:txBody>
      </p:sp>
      <p:sp>
        <p:nvSpPr>
          <p:cNvPr id="101" name="Diamond 100">
            <a:extLst>
              <a:ext uri="{FF2B5EF4-FFF2-40B4-BE49-F238E27FC236}">
                <a16:creationId xmlns:a16="http://schemas.microsoft.com/office/drawing/2014/main" xmlns="" id="{F3AF1A3C-4BD4-4E21-A8A6-3976886D73DC}"/>
              </a:ext>
            </a:extLst>
          </p:cNvPr>
          <p:cNvSpPr>
            <a:spLocks noChangeAspect="1"/>
          </p:cNvSpPr>
          <p:nvPr/>
        </p:nvSpPr>
        <p:spPr>
          <a:xfrm>
            <a:off x="5140920" y="2296613"/>
            <a:ext cx="365758" cy="365760"/>
          </a:xfrm>
          <a:prstGeom prst="diamond">
            <a:avLst/>
          </a:prstGeom>
          <a:solidFill>
            <a:srgbClr val="FFDDA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864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10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Federal </a:t>
            </a:r>
            <a:br>
              <a:rPr kumimoji="0" lang="en-US" sz="1000" b="0" i="0" u="none" strike="noStrike" kern="0" cap="none" spc="10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br>
            <a:r>
              <a:rPr lang="en-US" sz="1000" kern="0" spc="1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Deemed Feasible</a:t>
            </a:r>
            <a:r>
              <a:rPr kumimoji="0" lang="en-US" sz="1000" b="0" i="0" u="none" strike="noStrike" kern="0" cap="none" spc="10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102" name="Rectangle 101">
            <a:extLst>
              <a:ext uri="{FF2B5EF4-FFF2-40B4-BE49-F238E27FC236}">
                <a16:creationId xmlns:a16="http://schemas.microsoft.com/office/drawing/2014/main" xmlns="" id="{602F0BE8-5DA9-4C3B-8DA6-E24825AEADF2}"/>
              </a:ext>
            </a:extLst>
          </p:cNvPr>
          <p:cNvSpPr/>
          <p:nvPr/>
        </p:nvSpPr>
        <p:spPr>
          <a:xfrm>
            <a:off x="7112150" y="4429969"/>
            <a:ext cx="1028359" cy="365760"/>
          </a:xfrm>
          <a:prstGeom prst="rect">
            <a:avLst/>
          </a:prstGeom>
          <a:solidFill>
            <a:srgbClr val="DD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74954"/>
                </a:solidFill>
                <a:effectLst/>
                <a:uLnTx/>
                <a:uFillTx/>
                <a:latin typeface="Tahoma" panose="020B0604030504040204" pitchFamily="34" charset="0"/>
                <a:ea typeface="Tahoma" panose="020B0604030504040204" pitchFamily="34" charset="0"/>
                <a:cs typeface="Tahoma" panose="020B0604030504040204" pitchFamily="34" charset="0"/>
              </a:rPr>
              <a:t>Acquisition</a:t>
            </a:r>
          </a:p>
        </p:txBody>
      </p:sp>
      <p:sp>
        <p:nvSpPr>
          <p:cNvPr id="54" name="Rectangle 53">
            <a:extLst>
              <a:ext uri="{FF2B5EF4-FFF2-40B4-BE49-F238E27FC236}">
                <a16:creationId xmlns:a16="http://schemas.microsoft.com/office/drawing/2014/main" xmlns="" id="{CCF8748F-9A05-47D5-9EBD-68E2D9D01851}"/>
              </a:ext>
            </a:extLst>
          </p:cNvPr>
          <p:cNvSpPr/>
          <p:nvPr/>
        </p:nvSpPr>
        <p:spPr>
          <a:xfrm>
            <a:off x="2951562" y="3300989"/>
            <a:ext cx="2180157" cy="326578"/>
          </a:xfrm>
          <a:prstGeom prst="rect">
            <a:avLst/>
          </a:prstGeom>
          <a:solidFill>
            <a:srgbClr val="C4E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274954"/>
                </a:solidFill>
                <a:effectLst/>
                <a:uLnTx/>
                <a:uFillTx/>
                <a:latin typeface="Tahoma" panose="020B0604030504040204" pitchFamily="34" charset="0"/>
                <a:ea typeface="Tahoma" panose="020B0604030504040204" pitchFamily="34" charset="0"/>
                <a:cs typeface="Tahoma" panose="020B0604030504040204" pitchFamily="34" charset="0"/>
              </a:rPr>
              <a:t>EIR</a:t>
            </a:r>
            <a:r>
              <a:rPr kumimoji="0" lang="en-US" sz="1200" b="0" i="0" u="none" strike="noStrike" kern="1200" cap="none" spc="0" normalizeH="0" baseline="0" noProof="0" dirty="0">
                <a:ln>
                  <a:noFill/>
                </a:ln>
                <a:solidFill>
                  <a:srgbClr val="274954"/>
                </a:solidFill>
                <a:effectLst/>
                <a:uLnTx/>
                <a:uFillTx/>
                <a:latin typeface="Tahoma" panose="020B0604030504040204" pitchFamily="34" charset="0"/>
                <a:ea typeface="Tahoma" panose="020B0604030504040204" pitchFamily="34" charset="0"/>
                <a:cs typeface="Tahoma" panose="020B0604030504040204" pitchFamily="34" charset="0"/>
              </a:rPr>
              <a:t>/S</a:t>
            </a:r>
          </a:p>
        </p:txBody>
      </p:sp>
      <p:sp>
        <p:nvSpPr>
          <p:cNvPr id="4" name="Rectangle 3">
            <a:extLst>
              <a:ext uri="{FF2B5EF4-FFF2-40B4-BE49-F238E27FC236}">
                <a16:creationId xmlns:a16="http://schemas.microsoft.com/office/drawing/2014/main" xmlns="" id="{6279E0BE-B2A3-415E-AD15-5596C2927A95}"/>
              </a:ext>
            </a:extLst>
          </p:cNvPr>
          <p:cNvSpPr/>
          <p:nvPr/>
        </p:nvSpPr>
        <p:spPr>
          <a:xfrm>
            <a:off x="2286000" y="3105835"/>
            <a:ext cx="4572000" cy="369332"/>
          </a:xfrm>
          <a:prstGeom prst="rect">
            <a:avLst/>
          </a:prstGeom>
        </p:spPr>
        <p:txBody>
          <a:bodyPr>
            <a:spAutoFit/>
          </a:bodyPr>
          <a:lstStyle/>
          <a:p>
            <a:pPr lvl="0" algn="ctr">
              <a:defRPr/>
            </a:pPr>
            <a:endParaRPr lang="en-US" spc="100" dirty="0">
              <a:solidFill>
                <a:srgbClr val="FFFFFF">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51" name="Diamond 50">
            <a:extLst>
              <a:ext uri="{FF2B5EF4-FFF2-40B4-BE49-F238E27FC236}">
                <a16:creationId xmlns:a16="http://schemas.microsoft.com/office/drawing/2014/main" xmlns="" id="{8E77C436-9431-415C-B168-AB2D4775463D}"/>
              </a:ext>
            </a:extLst>
          </p:cNvPr>
          <p:cNvSpPr>
            <a:spLocks noChangeAspect="1"/>
          </p:cNvSpPr>
          <p:nvPr/>
        </p:nvSpPr>
        <p:spPr>
          <a:xfrm>
            <a:off x="4994445" y="3231419"/>
            <a:ext cx="365760" cy="365760"/>
          </a:xfrm>
          <a:prstGeom prst="diamond">
            <a:avLst/>
          </a:prstGeom>
          <a:solidFill>
            <a:srgbClr val="A5D0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45720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Final</a:t>
            </a:r>
          </a:p>
        </p:txBody>
      </p:sp>
    </p:spTree>
    <p:extLst>
      <p:ext uri="{BB962C8B-B14F-4D97-AF65-F5344CB8AC3E}">
        <p14:creationId xmlns:p14="http://schemas.microsoft.com/office/powerpoint/2010/main" val="252240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199341E-4899-4C30-9999-04D631643966}"/>
              </a:ext>
            </a:extLst>
          </p:cNvPr>
          <p:cNvSpPr/>
          <p:nvPr/>
        </p:nvSpPr>
        <p:spPr>
          <a:xfrm>
            <a:off x="0" y="1137967"/>
            <a:ext cx="9144000" cy="70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6">
            <a:extLst>
              <a:ext uri="{FF2B5EF4-FFF2-40B4-BE49-F238E27FC236}">
                <a16:creationId xmlns:a16="http://schemas.microsoft.com/office/drawing/2014/main" xmlns="" id="{0FDB4112-FAD7-4ADA-9075-727751AA39C4}"/>
              </a:ext>
            </a:extLst>
          </p:cNvPr>
          <p:cNvSpPr>
            <a:spLocks noGrp="1"/>
          </p:cNvSpPr>
          <p:nvPr>
            <p:ph type="title"/>
          </p:nvPr>
        </p:nvSpPr>
        <p:spPr>
          <a:xfrm>
            <a:off x="0" y="187129"/>
            <a:ext cx="9144000" cy="709577"/>
          </a:xfrm>
        </p:spPr>
        <p:txBody>
          <a:bodyPr>
            <a:normAutofit/>
          </a:bodyPr>
          <a:lstStyle/>
          <a:p>
            <a:pPr marL="457200"/>
            <a:r>
              <a:rPr lang="en-US" sz="2800" b="1" spc="200" dirty="0">
                <a:latin typeface="Arial" panose="020B0604020202020204" pitchFamily="34" charset="0"/>
                <a:cs typeface="Arial" panose="020B0604020202020204" pitchFamily="34" charset="0"/>
              </a:rPr>
              <a:t>Previous Analyses</a:t>
            </a:r>
            <a:endParaRPr lang="en-US" sz="2800" b="1" spc="200" dirty="0">
              <a:solidFill>
                <a:srgbClr val="FF0000"/>
              </a:solidFill>
              <a:latin typeface="Arial" panose="020B0604020202020204" pitchFamily="34" charset="0"/>
              <a:cs typeface="Arial" panose="020B0604020202020204" pitchFamily="34" charset="0"/>
            </a:endParaRPr>
          </a:p>
        </p:txBody>
      </p:sp>
      <p:sp>
        <p:nvSpPr>
          <p:cNvPr id="25" name="Slide Number Placeholder 3">
            <a:extLst>
              <a:ext uri="{FF2B5EF4-FFF2-40B4-BE49-F238E27FC236}">
                <a16:creationId xmlns:a16="http://schemas.microsoft.com/office/drawing/2014/main" xmlns="" id="{3DEC8F3A-00D9-42BF-921A-D3B100BF9EF7}"/>
              </a:ext>
            </a:extLst>
          </p:cNvPr>
          <p:cNvSpPr txBox="1">
            <a:spLocks/>
          </p:cNvSpPr>
          <p:nvPr/>
        </p:nvSpPr>
        <p:spPr>
          <a:xfrm>
            <a:off x="7791453" y="6469956"/>
            <a:ext cx="1516855" cy="3880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marR="0" lvl="0" indent="0" algn="l" defTabSz="914400" rtl="0" eaLnBrk="1" fontAlgn="auto" latinLnBrk="0" hangingPunct="1">
              <a:lnSpc>
                <a:spcPct val="100000"/>
              </a:lnSpc>
              <a:spcBef>
                <a:spcPts val="0"/>
              </a:spcBef>
              <a:spcAft>
                <a:spcPts val="0"/>
              </a:spcAft>
              <a:buClrTx/>
              <a:buSzTx/>
              <a:buFontTx/>
              <a:buNone/>
              <a:tabLst>
                <a:tab pos="1028700" algn="r"/>
              </a:tabLst>
              <a:defRPr/>
            </a:pPr>
            <a:r>
              <a:rPr kumimoji="0" lang="en-US" sz="1000" b="0" i="0" u="none" strike="noStrike" kern="0" cap="none" spc="100" normalizeH="0" baseline="0" noProof="0" dirty="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rPr>
              <a:t>	</a:t>
            </a:r>
            <a:fld id="{3882504B-716A-4AD9-A0A0-2672AEA4B115}" type="slidenum">
              <a:rPr kumimoji="0" lang="en-US" sz="1000" b="0" i="0" u="none" strike="noStrike" kern="0" cap="none" spc="100" normalizeH="0" baseline="0" noProof="0" smtClean="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rPr>
              <a:pPr marL="342900" marR="0" lvl="0" indent="0" algn="l" defTabSz="914400" rtl="0" eaLnBrk="1" fontAlgn="auto" latinLnBrk="0" hangingPunct="1">
                <a:lnSpc>
                  <a:spcPct val="100000"/>
                </a:lnSpc>
                <a:spcBef>
                  <a:spcPts val="0"/>
                </a:spcBef>
                <a:spcAft>
                  <a:spcPts val="0"/>
                </a:spcAft>
                <a:buClrTx/>
                <a:buSzTx/>
                <a:buFontTx/>
                <a:buNone/>
                <a:tabLst>
                  <a:tab pos="1028700" algn="r"/>
                </a:tabLst>
                <a:defRPr/>
              </a:pPr>
              <a:t>7</a:t>
            </a:fld>
            <a:endParaRPr kumimoji="0" lang="en-US" sz="1000" b="0" i="0" u="none" strike="noStrike" kern="0" cap="none" spc="100" normalizeH="0" baseline="0" noProof="0" dirty="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xmlns="" id="{39139DB0-1D41-4596-9A91-F6D5EFEA5122}"/>
              </a:ext>
            </a:extLst>
          </p:cNvPr>
          <p:cNvSpPr/>
          <p:nvPr/>
        </p:nvSpPr>
        <p:spPr>
          <a:xfrm>
            <a:off x="190500" y="1323229"/>
            <a:ext cx="8622889" cy="3493264"/>
          </a:xfrm>
          <a:prstGeom prst="rect">
            <a:avLst/>
          </a:prstGeom>
        </p:spPr>
        <p:txBody>
          <a:bodyPr wrap="square">
            <a:spAutoFit/>
          </a:bodyPr>
          <a:lstStyle/>
          <a:p>
            <a:pPr marL="573088" marR="0" lvl="1" indent="-34290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tab pos="3657600" algn="l"/>
              </a:tabLst>
              <a:defRPr/>
            </a:pPr>
            <a:r>
              <a:rPr kumimoji="0" lang="en-US" sz="22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Draft ER/EIS</a:t>
            </a:r>
          </a:p>
          <a:p>
            <a:pPr marL="1030288"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r>
              <a:rPr kumimoji="0" lang="en-US" sz="1800" b="0" i="0" u="none" strike="noStrike" kern="0" cap="none" spc="0" normalizeH="0" baseline="0" noProof="0" dirty="0" err="1">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CalSim</a:t>
            </a: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 II (2010 DCR)</a:t>
            </a:r>
          </a:p>
          <a:p>
            <a:pPr marL="1030288"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DSM2, Upstream Water Temperature</a:t>
            </a:r>
          </a:p>
          <a:p>
            <a:pPr marL="1030288"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SALMOD, IOS</a:t>
            </a:r>
          </a:p>
          <a:p>
            <a:pPr marL="1030288"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Delivery assumptions vary for alternatives</a:t>
            </a:r>
          </a:p>
          <a:p>
            <a:pPr marL="573088" marR="0" lvl="1" indent="-34290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tab pos="3657600" algn="l"/>
              </a:tabLst>
              <a:defRPr/>
            </a:pPr>
            <a:r>
              <a:rPr kumimoji="0" lang="en-US" sz="22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CWC WSIP Applications and Appeal</a:t>
            </a:r>
          </a:p>
          <a:p>
            <a:pPr marL="1030288"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r>
              <a:rPr kumimoji="0" lang="en-US" sz="1800" b="0" i="0" u="none" strike="noStrike" kern="0" cap="none" spc="0" normalizeH="0" baseline="0" noProof="0" dirty="0" err="1">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CalSim</a:t>
            </a: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 II (2015) provided by DWR</a:t>
            </a:r>
          </a:p>
          <a:p>
            <a:pPr marL="1030288"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Unique Climate Change Assumptions</a:t>
            </a:r>
          </a:p>
          <a:p>
            <a:pPr marL="1030288"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DSM2, Upstream Water Temperature</a:t>
            </a:r>
          </a:p>
          <a:p>
            <a:pPr marL="1030288"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OBAN, SALMOD</a:t>
            </a:r>
          </a:p>
          <a:p>
            <a:pPr marL="1030288"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Delivery assumptions based on Alternative D</a:t>
            </a:r>
          </a:p>
        </p:txBody>
      </p:sp>
    </p:spTree>
    <p:extLst>
      <p:ext uri="{BB962C8B-B14F-4D97-AF65-F5344CB8AC3E}">
        <p14:creationId xmlns:p14="http://schemas.microsoft.com/office/powerpoint/2010/main" val="38390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80708E-36A2-4504-83B1-6F5E998CC748}"/>
              </a:ext>
            </a:extLst>
          </p:cNvPr>
          <p:cNvSpPr>
            <a:spLocks noGrp="1"/>
          </p:cNvSpPr>
          <p:nvPr>
            <p:ph type="title"/>
          </p:nvPr>
        </p:nvSpPr>
        <p:spPr/>
        <p:txBody>
          <a:bodyPr/>
          <a:lstStyle/>
          <a:p>
            <a:r>
              <a:rPr lang="en-US" dirty="0"/>
              <a:t>Example Analyses Since DEIR and WSIP</a:t>
            </a:r>
          </a:p>
        </p:txBody>
      </p:sp>
      <p:sp>
        <p:nvSpPr>
          <p:cNvPr id="3" name="Rectangle 2">
            <a:extLst>
              <a:ext uri="{FF2B5EF4-FFF2-40B4-BE49-F238E27FC236}">
                <a16:creationId xmlns:a16="http://schemas.microsoft.com/office/drawing/2014/main" xmlns="" id="{D8E7BB97-7B04-4128-BECE-8A1EC9504CB2}"/>
              </a:ext>
            </a:extLst>
          </p:cNvPr>
          <p:cNvSpPr/>
          <p:nvPr/>
        </p:nvSpPr>
        <p:spPr>
          <a:xfrm>
            <a:off x="161925" y="1520294"/>
            <a:ext cx="8705850" cy="5339923"/>
          </a:xfrm>
          <a:prstGeom prst="rect">
            <a:avLst/>
          </a:prstGeom>
        </p:spPr>
        <p:txBody>
          <a:bodyPr wrap="square">
            <a:spAutoFit/>
          </a:bodyPr>
          <a:lstStyle/>
          <a:p>
            <a:pPr marL="573088" marR="0" lvl="1" indent="-34290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tab pos="3657600" algn="l"/>
              </a:tabLst>
              <a:defRPr/>
            </a:pPr>
            <a:r>
              <a:rPr kumimoji="0" lang="en-US" sz="22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Sacramento Riverine Habitat Estimation</a:t>
            </a:r>
          </a:p>
          <a:p>
            <a:pPr marL="1030288"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Based on flood inundation – habitat mapping. Red Bluff to Knights Landing</a:t>
            </a:r>
          </a:p>
          <a:p>
            <a:pPr marL="1030288"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Nature Conservancy Habitat types</a:t>
            </a:r>
          </a:p>
          <a:p>
            <a:pPr marL="1030288"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HEC-RAS and GIS computation</a:t>
            </a:r>
          </a:p>
          <a:p>
            <a:pPr marL="573088" marR="0" lvl="1" indent="-34290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tab pos="3657600" algn="l"/>
              </a:tabLst>
              <a:defRPr/>
            </a:pPr>
            <a:r>
              <a:rPr kumimoji="0" lang="en-US" sz="22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Hydraulic-limited river diversion limitations</a:t>
            </a:r>
          </a:p>
          <a:p>
            <a:pPr marL="1030288"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Stairstep limits to diversions based on </a:t>
            </a:r>
            <a:r>
              <a:rPr kumimoji="0" lang="en-US" sz="1800" b="0" i="0" u="none" strike="noStrike" kern="0" cap="none" spc="0" normalizeH="0" baseline="0" noProof="0" dirty="0" err="1">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SacRiver</a:t>
            </a: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 stage - flow</a:t>
            </a:r>
          </a:p>
          <a:p>
            <a:pPr marL="1030288"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Considers screen-pump limits at each location</a:t>
            </a:r>
          </a:p>
          <a:p>
            <a:pPr marL="1030288"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Reduces lower-flow diversions</a:t>
            </a:r>
          </a:p>
          <a:p>
            <a:pPr marL="573088"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3657600" algn="l"/>
              </a:tabLst>
              <a:defRPr/>
            </a:pPr>
            <a:endPar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endParaRPr>
          </a:p>
          <a:p>
            <a:pPr marL="573088"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3657600" algn="l"/>
              </a:tabLst>
              <a:defRPr/>
            </a:pPr>
            <a:r>
              <a:rPr kumimoji="0" lang="en-US" sz="2200" b="0" i="0" u="none" strike="noStrike" kern="0" cap="none" spc="0" normalizeH="0" baseline="0" noProof="0" dirty="0" err="1">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CalSim</a:t>
            </a:r>
            <a:r>
              <a:rPr kumimoji="0" lang="en-US" sz="22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 II merged model adding optional analysis of:</a:t>
            </a:r>
          </a:p>
          <a:p>
            <a:pPr marL="1030288"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CA Water Fix with variable diversion rates</a:t>
            </a:r>
          </a:p>
          <a:p>
            <a:pPr marL="1030288"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Freemont Weir notch</a:t>
            </a:r>
          </a:p>
          <a:p>
            <a:pPr marL="1030288"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r>
              <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Various climate change assumptions</a:t>
            </a:r>
          </a:p>
          <a:p>
            <a:pPr marL="573088"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3657600" algn="l"/>
              </a:tabLst>
              <a:defRPr/>
            </a:pPr>
            <a:endParaRPr kumimoji="0" lang="en-US" sz="22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endParaRPr>
          </a:p>
          <a:p>
            <a:pPr marL="573088"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3657600" algn="l"/>
              </a:tabLst>
              <a:defRPr/>
            </a:pPr>
            <a:endParaRPr kumimoji="0" lang="en-US" sz="22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endParaRPr>
          </a:p>
          <a:p>
            <a:pPr marL="573088"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57600" algn="l"/>
              </a:tabLst>
              <a:defRPr/>
            </a:pPr>
            <a:endParaRPr kumimoji="0" lang="en-US" sz="1800"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42229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8D985E-AF78-413E-A77E-19A508905DA9}"/>
              </a:ext>
            </a:extLst>
          </p:cNvPr>
          <p:cNvSpPr>
            <a:spLocks noGrp="1"/>
          </p:cNvSpPr>
          <p:nvPr>
            <p:ph type="title"/>
          </p:nvPr>
        </p:nvSpPr>
        <p:spPr/>
        <p:txBody>
          <a:bodyPr/>
          <a:lstStyle/>
          <a:p>
            <a:r>
              <a:rPr lang="en-US" dirty="0"/>
              <a:t>Daily Sacramento River Operations Modeling</a:t>
            </a:r>
          </a:p>
        </p:txBody>
      </p:sp>
      <p:sp>
        <p:nvSpPr>
          <p:cNvPr id="3" name="Content Placeholder 2">
            <a:extLst>
              <a:ext uri="{FF2B5EF4-FFF2-40B4-BE49-F238E27FC236}">
                <a16:creationId xmlns:a16="http://schemas.microsoft.com/office/drawing/2014/main" xmlns="" id="{48B216DF-7485-4FCD-8B32-9B5E156BD0EB}"/>
              </a:ext>
            </a:extLst>
          </p:cNvPr>
          <p:cNvSpPr>
            <a:spLocks noGrp="1"/>
          </p:cNvSpPr>
          <p:nvPr>
            <p:ph idx="4294967295"/>
          </p:nvPr>
        </p:nvSpPr>
        <p:spPr>
          <a:xfrm>
            <a:off x="0" y="1687513"/>
            <a:ext cx="7886700" cy="4352925"/>
          </a:xfrm>
        </p:spPr>
        <p:txBody>
          <a:bodyPr/>
          <a:lstStyle/>
          <a:p>
            <a:pPr lvl="1"/>
            <a:r>
              <a:rPr lang="en-US" dirty="0">
                <a:latin typeface="+mn-lt"/>
              </a:rPr>
              <a:t>Provide information and help develop further understanding of the interaction of the proposed Sites Reservoir Project over a wide range of potential flow conditions in the Sacramento River.</a:t>
            </a:r>
          </a:p>
          <a:p>
            <a:pPr lvl="1"/>
            <a:endParaRPr lang="en-US" dirty="0">
              <a:latin typeface="+mn-lt"/>
            </a:endParaRPr>
          </a:p>
          <a:p>
            <a:pPr lvl="1"/>
            <a:r>
              <a:rPr lang="en-US" dirty="0">
                <a:latin typeface="+mn-lt"/>
              </a:rPr>
              <a:t>Assess potential ecosystem benefits of coordinated Sites operations</a:t>
            </a:r>
          </a:p>
          <a:p>
            <a:pPr lvl="1"/>
            <a:endParaRPr lang="en-US" dirty="0">
              <a:latin typeface="+mn-lt"/>
            </a:endParaRPr>
          </a:p>
          <a:p>
            <a:pPr lvl="1"/>
            <a:r>
              <a:rPr lang="en-US" dirty="0">
                <a:latin typeface="+mn-lt"/>
              </a:rPr>
              <a:t>Simulates daily flow conditions in the Sacramento River from Shasta Lake to Knights Landing</a:t>
            </a:r>
          </a:p>
          <a:p>
            <a:pPr lvl="1"/>
            <a:endParaRPr lang="en-US" dirty="0">
              <a:latin typeface="+mn-lt"/>
            </a:endParaRPr>
          </a:p>
          <a:p>
            <a:pPr lvl="1"/>
            <a:r>
              <a:rPr lang="en-US" dirty="0">
                <a:latin typeface="+mn-lt"/>
              </a:rPr>
              <a:t>Uses available historical gage records and reservoir operations records for period 1964 – 2018</a:t>
            </a:r>
          </a:p>
          <a:p>
            <a:pPr lvl="1"/>
            <a:endParaRPr lang="en-US" dirty="0"/>
          </a:p>
          <a:p>
            <a:pPr lvl="1"/>
            <a:endParaRPr lang="en-US" dirty="0"/>
          </a:p>
        </p:txBody>
      </p:sp>
    </p:spTree>
    <p:extLst>
      <p:ext uri="{BB962C8B-B14F-4D97-AF65-F5344CB8AC3E}">
        <p14:creationId xmlns:p14="http://schemas.microsoft.com/office/powerpoint/2010/main" val="17331418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Office Theme">
  <a:themeElements>
    <a:clrScheme name="Sites">
      <a:dk1>
        <a:srgbClr val="3B6B7A"/>
      </a:dk1>
      <a:lt1>
        <a:srgbClr val="FFFFFF"/>
      </a:lt1>
      <a:dk2>
        <a:srgbClr val="274954"/>
      </a:dk2>
      <a:lt2>
        <a:srgbClr val="E7E6E6"/>
      </a:lt2>
      <a:accent1>
        <a:srgbClr val="017BBA"/>
      </a:accent1>
      <a:accent2>
        <a:srgbClr val="0065A1"/>
      </a:accent2>
      <a:accent3>
        <a:srgbClr val="A5A5A5"/>
      </a:accent3>
      <a:accent4>
        <a:srgbClr val="02773C"/>
      </a:accent4>
      <a:accent5>
        <a:srgbClr val="0B4D43"/>
      </a:accent5>
      <a:accent6>
        <a:srgbClr val="44A13E"/>
      </a:accent6>
      <a:hlink>
        <a:srgbClr val="017BBA"/>
      </a:hlink>
      <a:folHlink>
        <a:srgbClr val="0065A1"/>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tes_ppt_master-template_v1_standard-size.potx" id="{0442ABC5-2908-4671-831F-2417572BDD20}" vid="{3F319357-B9D5-4141-B507-BFFEA4A04A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C9F72D8CE3164E9E00598FF5FB7504" ma:contentTypeVersion="16" ma:contentTypeDescription="Create a new document." ma:contentTypeScope="" ma:versionID="ed6e46ea5ce0f3b3addca53e66f76780">
  <xsd:schema xmlns:xsd="http://www.w3.org/2001/XMLSchema" xmlns:xs="http://www.w3.org/2001/XMLSchema" xmlns:p="http://schemas.microsoft.com/office/2006/metadata/properties" xmlns:ns2="5b684c87-f0ae-43da-89ec-f872daee15c5" xmlns:ns3="d9320a93-a9f0-4135-97e0-380ac3311a04" targetNamespace="http://schemas.microsoft.com/office/2006/metadata/properties" ma:root="true" ma:fieldsID="161bd695c2c89c00e377405a4abdf06d" ns2:_="" ns3:_="">
    <xsd:import namespace="5b684c87-f0ae-43da-89ec-f872daee15c5"/>
    <xsd:import namespace="d9320a93-a9f0-4135-97e0-380ac3311a04"/>
    <xsd:element name="properties">
      <xsd:complexType>
        <xsd:sequence>
          <xsd:element name="documentManagement">
            <xsd:complexType>
              <xsd:all>
                <xsd:element ref="ns2:MediaServiceMetadata" minOccurs="0"/>
                <xsd:element ref="ns2:MediaServiceFastMetadata" minOccurs="0"/>
                <xsd:element ref="ns3:_dlc_DocId" minOccurs="0"/>
                <xsd:element ref="ns3:_dlc_DocIdUrl" minOccurs="0"/>
                <xsd:element ref="ns3:_dlc_DocIdPersistId"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84c87-f0ae-43da-89ec-f872daee15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cb67e9b-c4e4-4b3c-a037-e57c4b497c8a" ma:termSetId="09814cd3-568e-fe90-9814-8d621ff8fb84" ma:anchorId="fba54fb3-c3e1-fe81-a776-ca4b69148c4d" ma:open="true" ma:isKeyword="false">
      <xsd:complexType>
        <xsd:sequence>
          <xsd:element ref="pc:Terms" minOccurs="0" maxOccurs="1"/>
        </xsd:sequence>
      </xsd:complexType>
    </xsd:element>
    <xsd:element name="MediaServiceDateTaken" ma:index="2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320a93-a9f0-4135-97e0-380ac3311a04"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8f92a911-49a9-4262-9015-a0e2183af27b}" ma:internalName="TaxCatchAll" ma:showField="CatchAllData" ma:web="d9320a93-a9f0-4135-97e0-380ac3311a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d9320a93-a9f0-4135-97e0-380ac3311a04">W2DYDCZSR3KP-599401305-18691</_dlc_DocId>
    <_dlc_DocIdUrl xmlns="d9320a93-a9f0-4135-97e0-380ac3311a04">
      <Url>https://sitesreservoirproject.sharepoint.com/EnvPlanning/_layouts/15/DocIdRedir.aspx?ID=W2DYDCZSR3KP-599401305-18691</Url>
      <Description>W2DYDCZSR3KP-599401305-18691</Description>
    </_dlc_DocIdUrl>
    <lcf76f155ced4ddcb4097134ff3c332f xmlns="5b684c87-f0ae-43da-89ec-f872daee15c5">
      <Terms xmlns="http://schemas.microsoft.com/office/infopath/2007/PartnerControls"/>
    </lcf76f155ced4ddcb4097134ff3c332f>
    <TaxCatchAll xmlns="d9320a93-a9f0-4135-97e0-380ac3311a04"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72D38E4-CF44-48EA-8F62-B7BE42D33A1E}"/>
</file>

<file path=customXml/itemProps2.xml><?xml version="1.0" encoding="utf-8"?>
<ds:datastoreItem xmlns:ds="http://schemas.openxmlformats.org/officeDocument/2006/customXml" ds:itemID="{9A2FE7C4-A291-40FE-9CE7-A0FE46F90718}"/>
</file>

<file path=customXml/itemProps3.xml><?xml version="1.0" encoding="utf-8"?>
<ds:datastoreItem xmlns:ds="http://schemas.openxmlformats.org/officeDocument/2006/customXml" ds:itemID="{BA3C39DC-D0DB-45D8-9E89-423D2EBAF659}"/>
</file>

<file path=customXml/itemProps4.xml><?xml version="1.0" encoding="utf-8"?>
<ds:datastoreItem xmlns:ds="http://schemas.openxmlformats.org/officeDocument/2006/customXml" ds:itemID="{4596471C-F183-4442-A21B-8E1843BD18D7}"/>
</file>

<file path=docProps/app.xml><?xml version="1.0" encoding="utf-8"?>
<Properties xmlns="http://schemas.openxmlformats.org/officeDocument/2006/extended-properties" xmlns:vt="http://schemas.openxmlformats.org/officeDocument/2006/docPropsVTypes">
  <Template>Office Theme</Template>
  <TotalTime>8111</TotalTime>
  <Words>1514</Words>
  <Application>Microsoft Office PowerPoint</Application>
  <PresentationFormat>On-screen Show (4:3)</PresentationFormat>
  <Paragraphs>299</Paragraphs>
  <Slides>22</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Montserrat</vt:lpstr>
      <vt:lpstr>Tahoma</vt:lpstr>
      <vt:lpstr>Times New Roman</vt:lpstr>
      <vt:lpstr>Wingdings</vt:lpstr>
      <vt:lpstr>Office Theme</vt:lpstr>
      <vt:lpstr>13_Office Theme</vt:lpstr>
      <vt:lpstr>PowerPoint Presentation</vt:lpstr>
      <vt:lpstr>What is the Sites Project? </vt:lpstr>
      <vt:lpstr>Regional Map</vt:lpstr>
      <vt:lpstr>Project Facilities</vt:lpstr>
      <vt:lpstr>PowerPoint Presentation</vt:lpstr>
      <vt:lpstr>Preliminary Design/Permitting Schedule</vt:lpstr>
      <vt:lpstr>Previous Analyses</vt:lpstr>
      <vt:lpstr>Example Analyses Since DEIR and WSIP</vt:lpstr>
      <vt:lpstr>Daily Sacramento River Operations Modeling</vt:lpstr>
      <vt:lpstr>Flow Hydrograph Example</vt:lpstr>
      <vt:lpstr>Planned Analysis Tools</vt:lpstr>
      <vt:lpstr>Fish Screen Study Plan</vt:lpstr>
      <vt:lpstr>ESA Schedule:</vt:lpstr>
      <vt:lpstr>State Listed Terrestrial Species</vt:lpstr>
      <vt:lpstr>Mapping Approach</vt:lpstr>
      <vt:lpstr>Terrestrial Species Models</vt:lpstr>
      <vt:lpstr>WSIP Process Lessons Learned</vt:lpstr>
      <vt:lpstr>Approach to Biological Assessment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Watson</dc:creator>
  <cp:lastModifiedBy>Spranza, John</cp:lastModifiedBy>
  <cp:revision>127</cp:revision>
  <cp:lastPrinted>2017-06-04T14:24:35Z</cp:lastPrinted>
  <dcterms:created xsi:type="dcterms:W3CDTF">2017-05-04T13:47:44Z</dcterms:created>
  <dcterms:modified xsi:type="dcterms:W3CDTF">2019-03-21T18:13:18Z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0x01010013C9F72D8CE3164E9E00598FF5FB7504</vt:lpwstr>
  </property>
  <property fmtid="{D5CDD505-2E9C-101B-9397-08002B2CF9AE}" pid="3" name="_dlc_DocIdItemGuid">
    <vt:lpwstr>17af960f-b2d9-4f5e-b676-933c77e6a28c</vt:lpwstr>
  </property>
</Properties>
</file>