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42" r:id="rId2"/>
  </p:sldMasterIdLst>
  <p:notesMasterIdLst>
    <p:notesMasterId r:id="rId12"/>
  </p:notesMasterIdLst>
  <p:sldIdLst>
    <p:sldId id="258" r:id="rId3"/>
    <p:sldId id="1822" r:id="rId4"/>
    <p:sldId id="1973" r:id="rId5"/>
    <p:sldId id="1975" r:id="rId6"/>
    <p:sldId id="1976" r:id="rId7"/>
    <p:sldId id="1977" r:id="rId8"/>
    <p:sldId id="1978" r:id="rId9"/>
    <p:sldId id="1974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AB"/>
    <a:srgbClr val="004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4" autoAdjust="0"/>
    <p:restoredTop sz="87605" autoAdjust="0"/>
  </p:normalViewPr>
  <p:slideViewPr>
    <p:cSldViewPr snapToGrid="0" showGuides="1">
      <p:cViewPr>
        <p:scale>
          <a:sx n="78" d="100"/>
          <a:sy n="78" d="100"/>
        </p:scale>
        <p:origin x="160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EDDE-B541-45A8-825E-16A7F6A7AD53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84BC4-20D9-4648-81AC-675EC5C5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4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7C5B1-C832-47E5-95A8-75CF4841AD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673100"/>
            <a:ext cx="4391025" cy="329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29" defTabSz="492378">
              <a:spcBef>
                <a:spcPts val="1292"/>
              </a:spcBef>
              <a:tabLst>
                <a:tab pos="6156430" algn="l"/>
              </a:tabLst>
              <a:defRPr/>
            </a:pPr>
            <a:endParaRPr lang="en-US" sz="1800" dirty="0">
              <a:solidFill>
                <a:srgbClr val="3B6B7A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9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9711D-4BA8-4D39-B409-EBE132E13B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92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6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E537C5B1-C832-47E5-95A8-75CF4841ADE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729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14311" y="0"/>
            <a:ext cx="12282311" cy="690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3548" y="5638180"/>
            <a:ext cx="1767380" cy="51613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880110" y="2171135"/>
            <a:ext cx="7383780" cy="1338828"/>
          </a:xfrm>
        </p:spPr>
        <p:txBody>
          <a:bodyPr wrap="square" lIns="91440" anchor="b">
            <a:spAutoFit/>
          </a:bodyPr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80110" y="3602038"/>
            <a:ext cx="738378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7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9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rgbClr val="226379"/>
                </a:solidFill>
              </a:defRPr>
            </a:lvl1pPr>
          </a:lstStyle>
          <a:p>
            <a:r>
              <a:rPr lang="en-US" b="1" dirty="0">
                <a:latin typeface="Montserrat" charset="0"/>
                <a:ea typeface="Montserrat" charset="0"/>
                <a:cs typeface="Montserrat" charset="0"/>
              </a:rPr>
              <a:t>|        </a:t>
            </a:r>
            <a:fld id="{2DD1FD27-B4A3-BF42-A887-F576A1EBFC7C}" type="datetimeFigureOut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6/5/2019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5748" y="6356351"/>
            <a:ext cx="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rgbClr val="226379"/>
                </a:solidFill>
              </a:defRPr>
            </a:lvl1pPr>
          </a:lstStyle>
          <a:p>
            <a:fld id="{C70BBDED-7443-A343-AD09-28D8B10B9D7F}" type="slidenum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‹#›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65798" y="1732636"/>
            <a:ext cx="7023735" cy="4096664"/>
          </a:xfrm>
        </p:spPr>
        <p:txBody>
          <a:bodyPr>
            <a:normAutofit/>
          </a:bodyPr>
          <a:lstStyle>
            <a:lvl1pPr marL="0" indent="0" algn="l">
              <a:buNone/>
              <a:defRPr sz="21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7856995" y="3242932"/>
            <a:ext cx="925966" cy="29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8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160193-F46D-EF4C-8ABD-4385CC33F3E8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FAD043-CBB6-9F48-B664-3092EDD1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00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160193-F46D-EF4C-8ABD-4385CC33F3E8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FAD043-CBB6-9F48-B664-3092EDD15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3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AEAC8-2F7B-4122-B454-2F50B0AC9DD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263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6/5/2019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263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B6B7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D965B-7076-4AFA-AEA0-4B13CAB5065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263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263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145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90E9-376A-404E-AB4E-95DBE796A681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7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F432-F9AC-4B5F-91EB-2A0E4DC6CAD3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13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E942-7BA8-4900-A56A-CD32EFB254FD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3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61EE-E322-42FE-9463-5528F7DB161C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1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0181-3CF1-4EC0-A84A-48215ADA47E8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D50C-FC27-474B-9441-EADB552B14D9}" type="datetime1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9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48" y="-116000"/>
            <a:ext cx="9298062" cy="5230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562476"/>
            <a:ext cx="9144000" cy="2295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72662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9886" y="6172312"/>
            <a:ext cx="1665363" cy="48634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5122127" y="348934"/>
            <a:ext cx="3388461" cy="405447"/>
          </a:xfrm>
        </p:spPr>
        <p:txBody>
          <a:bodyPr>
            <a:normAutofit/>
          </a:bodyPr>
          <a:lstStyle>
            <a:lvl1pPr marL="0" indent="0" algn="r">
              <a:buNone/>
              <a:defRPr sz="1350" b="1" i="0" cap="all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87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3C00-E9E3-4F0E-ACCA-1C3D835B184D}" type="datetime1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25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CA3-5E70-4538-B399-E89C9D6E30DA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91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6039-DC20-4F54-818A-BDB88F0C3B7D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67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1CB3-3F7F-4DFC-AD6B-8BE54C3F7750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1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3E5C-F7EC-4B74-B53D-AF876B2B37D3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62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7275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  </a:t>
            </a:r>
            <a:fld id="{95160193-F46D-EF4C-8ABD-4385CC33F3E8}" type="datetimeFigureOut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6/5/2019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42291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AD043-CBB6-9F48-B664-3092EDD15590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9841" y="273686"/>
            <a:ext cx="7886700" cy="95331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7495232" y="3207656"/>
            <a:ext cx="1159706" cy="279314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5798" y="1732636"/>
            <a:ext cx="7023735" cy="4096664"/>
          </a:xfrm>
        </p:spPr>
        <p:txBody>
          <a:bodyPr>
            <a:normAutofit/>
          </a:bodyPr>
          <a:lstStyle>
            <a:lvl1pPr marL="0" indent="0" algn="l">
              <a:buNone/>
              <a:defRPr sz="21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49886" y="6172312"/>
            <a:ext cx="1665363" cy="4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5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48" y="-116000"/>
            <a:ext cx="9298062" cy="5230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60008" y="4562476"/>
            <a:ext cx="9204008" cy="2295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72662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5134928" y="348934"/>
            <a:ext cx="3375660" cy="405447"/>
          </a:xfrm>
        </p:spPr>
        <p:txBody>
          <a:bodyPr>
            <a:normAutofit/>
          </a:bodyPr>
          <a:lstStyle>
            <a:lvl1pPr marL="0" indent="0" algn="r">
              <a:buNone/>
              <a:defRPr sz="1350" b="1" i="0" cap="all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53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28650" y="1318439"/>
            <a:ext cx="7886700" cy="49013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7296927" y="3563484"/>
            <a:ext cx="1021832" cy="2461079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19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latin typeface="Montserrat" charset="0"/>
                <a:ea typeface="Montserrat" charset="0"/>
                <a:cs typeface="Montserrat" charset="0"/>
              </a:rPr>
              <a:t>|        </a:t>
            </a:r>
            <a:fld id="{2DD1FD27-B4A3-BF42-A887-F576A1EBFC7C}" type="datetimeFigureOut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6/5/2019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5748" y="6356351"/>
            <a:ext cx="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C70BBDED-7443-A343-AD09-28D8B10B9D7F}" type="slidenum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‹#›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9841" y="263526"/>
            <a:ext cx="7886700" cy="95331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060133" y="1732636"/>
            <a:ext cx="7023735" cy="4096664"/>
          </a:xfrm>
        </p:spPr>
        <p:txBody>
          <a:bodyPr>
            <a:normAutofit/>
          </a:bodyPr>
          <a:lstStyle>
            <a:lvl1pPr marL="0" indent="0" algn="l">
              <a:buNone/>
              <a:defRPr sz="21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0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1258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1258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57275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|  </a:t>
            </a:r>
            <a:fld id="{95160193-F46D-EF4C-8ABD-4385CC33F3E8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42291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fld id="{0DFAD043-CBB6-9F48-B664-3092EDD155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9841" y="273686"/>
            <a:ext cx="7886700" cy="95331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7275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|  </a:t>
            </a:r>
            <a:fld id="{95160193-F46D-EF4C-8ABD-4385CC33F3E8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42291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fld id="{0DFAD043-CBB6-9F48-B664-3092EDD15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9841" y="273686"/>
            <a:ext cx="7886700" cy="95331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7495232" y="3207656"/>
            <a:ext cx="1159706" cy="279314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5798" y="1732636"/>
            <a:ext cx="7023735" cy="4096664"/>
          </a:xfrm>
        </p:spPr>
        <p:txBody>
          <a:bodyPr>
            <a:normAutofit/>
          </a:bodyPr>
          <a:lstStyle>
            <a:lvl1pPr marL="0" indent="0" algn="l">
              <a:buNone/>
              <a:defRPr sz="21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49886" y="6172312"/>
            <a:ext cx="1665363" cy="4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latin typeface="Montserrat" charset="0"/>
                <a:ea typeface="Montserrat" charset="0"/>
                <a:cs typeface="Montserrat" charset="0"/>
              </a:rPr>
              <a:t>|        </a:t>
            </a:r>
            <a:fld id="{2DD1FD27-B4A3-BF42-A887-F576A1EBFC7C}" type="datetimeFigureOut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6/5/2019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0BBDED-7443-A343-AD09-28D8B10B9D7F}" type="slidenum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‹#›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9841" y="273686"/>
            <a:ext cx="7886700" cy="95331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6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kern="1000" spc="-75" baseline="0">
                <a:solidFill>
                  <a:srgbClr val="2263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7275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|  </a:t>
            </a:r>
            <a:fld id="{95160193-F46D-EF4C-8ABD-4385CC33F3E8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42291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fld id="{0DFAD043-CBB6-9F48-B664-3092EDD155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7454088" y="3242932"/>
            <a:ext cx="925966" cy="29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45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45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57275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|  </a:t>
            </a:r>
            <a:fld id="{95160193-F46D-EF4C-8ABD-4385CC33F3E8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422910" cy="365125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fld id="{0DFAD043-CBB6-9F48-B664-3092EDD15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6475"/>
          </a:xfrm>
        </p:spPr>
        <p:txBody>
          <a:bodyPr/>
          <a:lstStyle>
            <a:lvl1pPr>
              <a:defRPr kern="1000" spc="-75" baseline="0">
                <a:solidFill>
                  <a:srgbClr val="2263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4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8830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19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rgbClr val="226379"/>
                </a:solidFill>
              </a:defRPr>
            </a:lvl1pPr>
          </a:lstStyle>
          <a:p>
            <a:r>
              <a:rPr lang="en-US" b="1" dirty="0">
                <a:latin typeface="Montserrat" charset="0"/>
                <a:ea typeface="Montserrat" charset="0"/>
                <a:cs typeface="Montserrat" charset="0"/>
              </a:rPr>
              <a:t>|        </a:t>
            </a:r>
            <a:fld id="{2DD1FD27-B4A3-BF42-A887-F576A1EBFC7C}" type="datetimeFigureOut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6/5/2019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5748" y="6356351"/>
            <a:ext cx="572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rgbClr val="226379"/>
                </a:solidFill>
              </a:defRPr>
            </a:lvl1pPr>
          </a:lstStyle>
          <a:p>
            <a:fld id="{C70BBDED-7443-A343-AD09-28D8B10B9D7F}" type="slidenum">
              <a:rPr lang="en-US" b="1" smtClean="0">
                <a:latin typeface="Montserrat" charset="0"/>
                <a:ea typeface="Montserrat" charset="0"/>
                <a:cs typeface="Montserrat" charset="0"/>
              </a:rPr>
              <a:pPr/>
              <a:t>‹#›</a:t>
            </a:fld>
            <a:endParaRPr lang="en-US" b="1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3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spc="-75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800" baseline="0">
          <a:solidFill>
            <a:srgbClr val="226379"/>
          </a:solidFill>
          <a:latin typeface="Montserrat" charset="0"/>
          <a:ea typeface="Montserrat" charset="0"/>
          <a:cs typeface="Montserra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7D01-DE2F-4CA8-99B0-ACACA0AD02BD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504B-716A-4AD9-A0A0-2672AEA4B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7E8ADF-25A2-45F7-8EB2-12425170C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1C44777-CEFC-4A2F-AEA0-0113687789B0}"/>
              </a:ext>
            </a:extLst>
          </p:cNvPr>
          <p:cNvSpPr txBox="1">
            <a:spLocks/>
          </p:cNvSpPr>
          <p:nvPr/>
        </p:nvSpPr>
        <p:spPr>
          <a:xfrm>
            <a:off x="0" y="210666"/>
            <a:ext cx="9144000" cy="5355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cap="all" spc="-75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CDFW - Sites 60 day Evaluation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0B9DD13-FCA1-48DA-9865-509732C604F6}"/>
              </a:ext>
            </a:extLst>
          </p:cNvPr>
          <p:cNvSpPr txBox="1">
            <a:spLocks/>
          </p:cNvSpPr>
          <p:nvPr/>
        </p:nvSpPr>
        <p:spPr>
          <a:xfrm>
            <a:off x="880110" y="3151907"/>
            <a:ext cx="7383780" cy="2481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100" b="0" i="0" kern="80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100" b="0" i="0" u="none" strike="noStrike" kern="8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3AD99B-26AC-46FF-AC15-9784DF7F67C5}"/>
              </a:ext>
            </a:extLst>
          </p:cNvPr>
          <p:cNvSpPr/>
          <p:nvPr/>
        </p:nvSpPr>
        <p:spPr>
          <a:xfrm>
            <a:off x="-225" y="2876550"/>
            <a:ext cx="9144000" cy="3986822"/>
          </a:xfrm>
          <a:prstGeom prst="rect">
            <a:avLst/>
          </a:prstGeom>
          <a:gradFill flip="none" rotWithShape="1">
            <a:gsLst>
              <a:gs pos="0">
                <a:srgbClr val="E0D5A7">
                  <a:alpha val="0"/>
                </a:srgbClr>
              </a:gs>
              <a:gs pos="85000">
                <a:srgbClr val="C8B47A">
                  <a:alpha val="7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201987" marR="0" lvl="6" indent="0" algn="l" defTabSz="311719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5563" lvl="6" algn="ctr" defTabSz="311719">
              <a:lnSpc>
                <a:spcPct val="150000"/>
              </a:lnSpc>
              <a:defRPr/>
            </a:pPr>
            <a:endParaRPr lang="en-US" sz="2400" b="1" spc="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5563" lvl="6" algn="ctr" defTabSz="311719">
              <a:lnSpc>
                <a:spcPct val="150000"/>
              </a:lnSpc>
              <a:defRPr/>
            </a:pPr>
            <a:endParaRPr lang="en-US" sz="2400" b="1" spc="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5563" lvl="6" algn="ctr" defTabSz="311719">
              <a:defRPr/>
            </a:pPr>
            <a:r>
              <a:rPr lang="en-US" sz="2000" b="1" spc="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000" b="1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5563" marR="0" lvl="6" indent="0" algn="ctr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5563" marR="0" lvl="6" indent="0" algn="ctr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spc="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5</a:t>
            </a:r>
            <a:r>
              <a:rPr kumimoji="0" lang="en-US" sz="14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438252-9BA8-4B86-8198-C06B08ACFB8D}"/>
              </a:ext>
            </a:extLst>
          </p:cNvPr>
          <p:cNvSpPr>
            <a:spLocks noChangeAspect="1"/>
          </p:cNvSpPr>
          <p:nvPr/>
        </p:nvSpPr>
        <p:spPr>
          <a:xfrm>
            <a:off x="105574" y="6250860"/>
            <a:ext cx="504096" cy="50409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40080" tIns="0" rIns="0" bIns="0" rtlCol="0" anchor="ctr"/>
          <a:lstStyle/>
          <a:p>
            <a:pPr lvl="0" defTabSz="685800">
              <a:spcBef>
                <a:spcPct val="0"/>
              </a:spcBef>
              <a:defRPr/>
            </a:pPr>
            <a:r>
              <a:rPr lang="en-US" sz="3600" b="1" spc="100" dirty="0">
                <a:solidFill>
                  <a:srgbClr val="00425D"/>
                </a:solidFill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latin typeface="Tw Cen MT Condensed Extra Bold" panose="020B0803020202020204" pitchFamily="34" charset="0"/>
              </a:rPr>
              <a:t>Sites</a:t>
            </a:r>
          </a:p>
        </p:txBody>
      </p:sp>
    </p:spTree>
    <p:extLst>
      <p:ext uri="{BB962C8B-B14F-4D97-AF65-F5344CB8AC3E}">
        <p14:creationId xmlns:p14="http://schemas.microsoft.com/office/powerpoint/2010/main" val="308529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9DD8E5-592F-46E9-B325-A606421B75CB}"/>
              </a:ext>
            </a:extLst>
          </p:cNvPr>
          <p:cNvSpPr/>
          <p:nvPr/>
        </p:nvSpPr>
        <p:spPr>
          <a:xfrm>
            <a:off x="0" y="709576"/>
            <a:ext cx="9144000" cy="70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859FCD89-81EC-42E8-B56B-90B5DC548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674"/>
            <a:ext cx="9144000" cy="511550"/>
          </a:xfrm>
        </p:spPr>
        <p:txBody>
          <a:bodyPr anchor="t" anchorCtr="0">
            <a:noAutofit/>
          </a:bodyPr>
          <a:lstStyle/>
          <a:p>
            <a:pPr marL="231775" algn="l"/>
            <a:r>
              <a:rPr lang="en-US" sz="2800" spc="2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800" b="1" spc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CA21E-573F-4733-9A3E-BF06F4818885}"/>
              </a:ext>
            </a:extLst>
          </p:cNvPr>
          <p:cNvSpPr txBox="1"/>
          <p:nvPr/>
        </p:nvSpPr>
        <p:spPr>
          <a:xfrm>
            <a:off x="203200" y="844468"/>
            <a:ext cx="8737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9075" lvl="2" indent="-5746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571658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6B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Introductions and Purpose</a:t>
            </a:r>
          </a:p>
          <a:p>
            <a:pPr marL="1489075" lvl="2" indent="-5746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5716588" algn="l"/>
              </a:tabLst>
              <a:defRPr/>
            </a:pPr>
            <a:r>
              <a:rPr lang="en-US" sz="3200" dirty="0">
                <a:solidFill>
                  <a:srgbClr val="3B6B7A"/>
                </a:solidFill>
              </a:rPr>
              <a:t>Recap and Update</a:t>
            </a:r>
          </a:p>
          <a:p>
            <a:pPr marL="1489075" lvl="2" indent="-5746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5716588" algn="l"/>
              </a:tabLst>
              <a:defRPr/>
            </a:pPr>
            <a:r>
              <a:rPr lang="en-US" sz="3200" dirty="0">
                <a:solidFill>
                  <a:srgbClr val="3B6B7A"/>
                </a:solidFill>
              </a:rPr>
              <a:t>OBAN and Flow-Mortality Approach</a:t>
            </a:r>
          </a:p>
          <a:p>
            <a:pPr marL="1489075" lvl="2" indent="-5746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571658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6B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USRDOM</a:t>
            </a:r>
            <a:endParaRPr lang="en-US" sz="3200" dirty="0">
              <a:solidFill>
                <a:srgbClr val="3B6B7A"/>
              </a:solidFill>
            </a:endParaRPr>
          </a:p>
          <a:p>
            <a:pPr marL="1489075" lvl="2" indent="-5746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5716588" algn="l"/>
              </a:tabLst>
              <a:defRPr/>
            </a:pPr>
            <a:r>
              <a:rPr lang="en-US" sz="3200" dirty="0" err="1">
                <a:solidFill>
                  <a:srgbClr val="3B6B7A"/>
                </a:solidFill>
              </a:rPr>
              <a:t>CalSim</a:t>
            </a:r>
            <a:r>
              <a:rPr lang="en-US" sz="3200" dirty="0">
                <a:solidFill>
                  <a:srgbClr val="3B6B7A"/>
                </a:solidFill>
              </a:rPr>
              <a:t> Details</a:t>
            </a:r>
          </a:p>
          <a:p>
            <a:pPr marL="1489075" lvl="2" indent="-5746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5716588" algn="l"/>
              </a:tabLst>
              <a:defRPr/>
            </a:pPr>
            <a:r>
              <a:rPr lang="en-US" sz="3200" dirty="0">
                <a:solidFill>
                  <a:srgbClr val="3B6B7A"/>
                </a:solidFill>
              </a:rPr>
              <a:t>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805E1-7160-4385-8B65-3A3B8CE4E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3340"/>
            <a:ext cx="9144000" cy="17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6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D53A1-CCC5-4F2F-9E8D-DF884D82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60-day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D11F6-A59F-4B7E-B8B5-6360682B9ADF}"/>
              </a:ext>
            </a:extLst>
          </p:cNvPr>
          <p:cNvSpPr txBox="1"/>
          <p:nvPr/>
        </p:nvSpPr>
        <p:spPr>
          <a:xfrm>
            <a:off x="-1" y="1534809"/>
            <a:ext cx="910161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2">
              <a:spcBef>
                <a:spcPts val="1200"/>
              </a:spcBef>
              <a:tabLst>
                <a:tab pos="571658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B6B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Guide the Authority to increase the clarity of the Project Description and supporting analyses for an affordable project capable of providing meaningful water supply and dedicated ecosystem benefits looking toward </a:t>
            </a:r>
          </a:p>
          <a:p>
            <a:pPr marL="1489075" lvl="2" indent="-5746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5716588" algn="l"/>
              </a:tabLst>
              <a:defRPr/>
            </a:pPr>
            <a:r>
              <a:rPr lang="en-US" sz="3200" dirty="0">
                <a:solidFill>
                  <a:srgbClr val="3B6B7A"/>
                </a:solidFill>
              </a:rPr>
              <a:t>Final EIR/EIS</a:t>
            </a:r>
          </a:p>
          <a:p>
            <a:pPr marL="1489075" lvl="2" indent="-5746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5716588" algn="l"/>
              </a:tabLst>
              <a:defRPr/>
            </a:pPr>
            <a:r>
              <a:rPr lang="en-US" sz="3200" dirty="0">
                <a:solidFill>
                  <a:srgbClr val="3B6B7A"/>
                </a:solidFill>
              </a:rPr>
              <a:t>Permit applications</a:t>
            </a:r>
          </a:p>
        </p:txBody>
      </p:sp>
    </p:spTree>
    <p:extLst>
      <p:ext uri="{BB962C8B-B14F-4D97-AF65-F5344CB8AC3E}">
        <p14:creationId xmlns:p14="http://schemas.microsoft.com/office/powerpoint/2010/main" val="169058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9C8D-4528-434B-851A-29B58094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9D5E6-49F8-47EE-B73A-995F816D73FF}"/>
              </a:ext>
            </a:extLst>
          </p:cNvPr>
          <p:cNvSpPr txBox="1"/>
          <p:nvPr/>
        </p:nvSpPr>
        <p:spPr>
          <a:xfrm>
            <a:off x="0" y="160142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lvl="2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716588" algn="l"/>
              </a:tabLst>
              <a:defRPr/>
            </a:pPr>
            <a:r>
              <a:rPr lang="en-US" sz="2600" dirty="0">
                <a:solidFill>
                  <a:srgbClr val="3B6B7A"/>
                </a:solidFill>
              </a:rPr>
              <a:t>Distribution of Henderson</a:t>
            </a:r>
          </a:p>
          <a:p>
            <a:pPr marL="822960" lvl="2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716588" algn="l"/>
              </a:tabLst>
              <a:defRPr/>
            </a:pPr>
            <a:r>
              <a:rPr lang="en-US" sz="2600" dirty="0">
                <a:solidFill>
                  <a:srgbClr val="3B6B7A"/>
                </a:solidFill>
              </a:rPr>
              <a:t>Distribution of Presentation</a:t>
            </a:r>
          </a:p>
          <a:p>
            <a:pPr marL="822960" lvl="2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716588" algn="l"/>
              </a:tabLst>
              <a:defRPr/>
            </a:pPr>
            <a:r>
              <a:rPr lang="en-US" sz="2600" dirty="0">
                <a:solidFill>
                  <a:srgbClr val="3B6B7A"/>
                </a:solidFill>
              </a:rPr>
              <a:t>Definition of desired analysis years</a:t>
            </a:r>
          </a:p>
          <a:p>
            <a:pPr marL="822960" lvl="2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716588" algn="l"/>
              </a:tabLst>
              <a:defRPr/>
            </a:pPr>
            <a:r>
              <a:rPr lang="en-US" sz="2600" dirty="0">
                <a:solidFill>
                  <a:srgbClr val="3B6B7A"/>
                </a:solidFill>
              </a:rPr>
              <a:t>Coordination of other technical teams, contacts</a:t>
            </a:r>
          </a:p>
          <a:p>
            <a:pPr marL="822960" lvl="2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716588" algn="l"/>
              </a:tabLst>
              <a:defRPr/>
            </a:pPr>
            <a:endParaRPr lang="en-US" sz="3200" dirty="0">
              <a:solidFill>
                <a:srgbClr val="3B6B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0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599E-98AB-4F1E-AEEA-E09DC20C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Life-cycle and Flow Mortality Analyses</a:t>
            </a:r>
          </a:p>
        </p:txBody>
      </p:sp>
    </p:spTree>
    <p:extLst>
      <p:ext uri="{BB962C8B-B14F-4D97-AF65-F5344CB8AC3E}">
        <p14:creationId xmlns:p14="http://schemas.microsoft.com/office/powerpoint/2010/main" val="240150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520C2-B89F-4B1C-B099-6FB4C32D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USRDOM and CalSim2 Details</a:t>
            </a:r>
          </a:p>
        </p:txBody>
      </p:sp>
    </p:spTree>
    <p:extLst>
      <p:ext uri="{BB962C8B-B14F-4D97-AF65-F5344CB8AC3E}">
        <p14:creationId xmlns:p14="http://schemas.microsoft.com/office/powerpoint/2010/main" val="99076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520C2-B89F-4B1C-B099-6FB4C32D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 Planning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C8F686-A570-43DE-BD13-38CBC27FAFE3}"/>
              </a:ext>
            </a:extLst>
          </p:cNvPr>
          <p:cNvSpPr/>
          <p:nvPr/>
        </p:nvSpPr>
        <p:spPr>
          <a:xfrm>
            <a:off x="377419" y="1640545"/>
            <a:ext cx="62281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1200"/>
              </a:spcBef>
              <a:tabLst>
                <a:tab pos="5716588" algn="l"/>
              </a:tabLst>
              <a:defRPr/>
            </a:pPr>
            <a:r>
              <a:rPr lang="en-US" sz="3200" dirty="0">
                <a:solidFill>
                  <a:srgbClr val="3B6B7A"/>
                </a:solidFill>
              </a:rPr>
              <a:t>This technical team</a:t>
            </a:r>
          </a:p>
          <a:p>
            <a:pPr marL="1489075" lvl="2" indent="-5746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5716588" algn="l"/>
              </a:tabLst>
              <a:defRPr/>
            </a:pPr>
            <a:r>
              <a:rPr lang="en-US" sz="3200" dirty="0">
                <a:solidFill>
                  <a:srgbClr val="3B6B7A"/>
                </a:solidFill>
              </a:rPr>
              <a:t>Week of June 10</a:t>
            </a:r>
          </a:p>
          <a:p>
            <a:pPr marL="1489075" lvl="2" indent="-5746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5716588" algn="l"/>
              </a:tabLst>
              <a:defRPr/>
            </a:pPr>
            <a:r>
              <a:rPr lang="en-US" sz="3200" dirty="0">
                <a:solidFill>
                  <a:srgbClr val="3B6B7A"/>
                </a:solidFill>
              </a:rPr>
              <a:t>Topics</a:t>
            </a:r>
          </a:p>
          <a:p>
            <a:pPr marL="1489075" lvl="2" indent="-574675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5716588" algn="l"/>
              </a:tabLst>
              <a:defRPr/>
            </a:pPr>
            <a:r>
              <a:rPr lang="en-US" sz="3200" dirty="0">
                <a:solidFill>
                  <a:srgbClr val="3B6B7A"/>
                </a:solidFill>
              </a:rPr>
              <a:t>Action Items</a:t>
            </a:r>
          </a:p>
          <a:p>
            <a:pPr lvl="2">
              <a:spcBef>
                <a:spcPts val="1200"/>
              </a:spcBef>
              <a:tabLst>
                <a:tab pos="5716588" algn="l"/>
              </a:tabLst>
              <a:defRPr/>
            </a:pPr>
            <a:r>
              <a:rPr lang="en-US" sz="3200" dirty="0">
                <a:solidFill>
                  <a:srgbClr val="3B6B7A"/>
                </a:solidFill>
              </a:rPr>
              <a:t>Other </a:t>
            </a:r>
            <a:r>
              <a:rPr lang="en-US" sz="3200">
                <a:solidFill>
                  <a:srgbClr val="3B6B7A"/>
                </a:solidFill>
              </a:rPr>
              <a:t>technical teams?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8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D53A1-CCC5-4F2F-9E8D-DF884D82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Issues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D11F6-A59F-4B7E-B8B5-6360682B9ADF}"/>
              </a:ext>
            </a:extLst>
          </p:cNvPr>
          <p:cNvSpPr txBox="1"/>
          <p:nvPr/>
        </p:nvSpPr>
        <p:spPr>
          <a:xfrm>
            <a:off x="0" y="1601421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lvl="2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716588" algn="l"/>
              </a:tabLst>
              <a:defRPr/>
            </a:pPr>
            <a:r>
              <a:rPr lang="en-US" sz="2600" dirty="0">
                <a:solidFill>
                  <a:srgbClr val="3B6B7A"/>
                </a:solidFill>
              </a:rPr>
              <a:t>Diversion rate and timing</a:t>
            </a:r>
          </a:p>
          <a:p>
            <a:pPr marL="822960" lvl="2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716588" algn="l"/>
              </a:tabLst>
              <a:defRPr/>
            </a:pPr>
            <a:r>
              <a:rPr lang="en-US" sz="2600" dirty="0">
                <a:solidFill>
                  <a:srgbClr val="3B6B7A"/>
                </a:solidFill>
              </a:rPr>
              <a:t>Trigger values</a:t>
            </a:r>
          </a:p>
          <a:p>
            <a:pPr marL="822960" lvl="2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716588" algn="l"/>
              </a:tabLst>
              <a:defRPr/>
            </a:pPr>
            <a:r>
              <a:rPr lang="en-US" sz="2600" dirty="0">
                <a:solidFill>
                  <a:srgbClr val="3B6B7A"/>
                </a:solidFill>
              </a:rPr>
              <a:t>Floodplain and Bypass habitat</a:t>
            </a:r>
          </a:p>
          <a:p>
            <a:pPr marL="822960" lvl="2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716588" algn="l"/>
              </a:tabLst>
              <a:defRPr/>
            </a:pPr>
            <a:r>
              <a:rPr lang="en-US" sz="2600" dirty="0">
                <a:solidFill>
                  <a:srgbClr val="3B6B7A"/>
                </a:solidFill>
              </a:rPr>
              <a:t>Coldwater pool development and release</a:t>
            </a:r>
          </a:p>
          <a:p>
            <a:pPr marL="822960" lvl="2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716588" algn="l"/>
              </a:tabLst>
              <a:defRPr/>
            </a:pPr>
            <a:r>
              <a:rPr lang="en-US" sz="2600" dirty="0">
                <a:solidFill>
                  <a:srgbClr val="3B6B7A"/>
                </a:solidFill>
              </a:rPr>
              <a:t>Flow stability supply development and release effects</a:t>
            </a:r>
          </a:p>
          <a:p>
            <a:pPr marL="822960" lvl="2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716588" algn="l"/>
              </a:tabLst>
              <a:defRPr/>
            </a:pPr>
            <a:r>
              <a:rPr lang="en-US" sz="2600" dirty="0">
                <a:solidFill>
                  <a:srgbClr val="3B6B7A"/>
                </a:solidFill>
              </a:rPr>
              <a:t>Flow-mortality analysis and scientific basis</a:t>
            </a:r>
          </a:p>
          <a:p>
            <a:pPr marL="822960" lvl="2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716588" algn="l"/>
              </a:tabLst>
              <a:defRPr/>
            </a:pPr>
            <a:r>
              <a:rPr lang="en-US" sz="2600" dirty="0">
                <a:solidFill>
                  <a:srgbClr val="3B6B7A"/>
                </a:solidFill>
              </a:rPr>
              <a:t>Sites Reservoir water quality and release effects</a:t>
            </a:r>
          </a:p>
          <a:p>
            <a:pPr marL="822960" lvl="2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716588" algn="l"/>
              </a:tabLst>
              <a:defRPr/>
            </a:pPr>
            <a:r>
              <a:rPr lang="en-US" sz="2600" dirty="0">
                <a:solidFill>
                  <a:srgbClr val="3B6B7A"/>
                </a:solidFill>
              </a:rPr>
              <a:t>Sediment management</a:t>
            </a:r>
          </a:p>
          <a:p>
            <a:pPr marL="822960" lvl="2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716588" algn="l"/>
              </a:tabLst>
              <a:defRPr/>
            </a:pPr>
            <a:r>
              <a:rPr lang="en-US" sz="2600" dirty="0">
                <a:solidFill>
                  <a:srgbClr val="3B6B7A"/>
                </a:solidFill>
              </a:rPr>
              <a:t>Delta Outflow management and effects</a:t>
            </a:r>
          </a:p>
          <a:p>
            <a:pPr marL="822960" lvl="2" indent="-4572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716588" algn="l"/>
              </a:tabLst>
              <a:defRPr/>
            </a:pPr>
            <a:endParaRPr lang="en-US" sz="3200" dirty="0">
              <a:solidFill>
                <a:srgbClr val="3B6B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4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4DDC60-7FEA-44D6-B839-DD1264879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1C44777-CEFC-4A2F-AEA0-0113687789B0}"/>
              </a:ext>
            </a:extLst>
          </p:cNvPr>
          <p:cNvSpPr txBox="1">
            <a:spLocks/>
          </p:cNvSpPr>
          <p:nvPr/>
        </p:nvSpPr>
        <p:spPr>
          <a:xfrm>
            <a:off x="0" y="-37120"/>
            <a:ext cx="9144000" cy="66738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cap="all" spc="-75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100" normalizeH="0" baseline="0" noProof="0" dirty="0">
                <a:ln>
                  <a:noFill/>
                </a:ln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Montserrat" charset="0"/>
              </a:rPr>
              <a:t>Next Steps?</a:t>
            </a:r>
          </a:p>
          <a:p>
            <a:pPr marL="0" marR="0" lvl="0" indent="0" algn="ctr" defTabSz="6858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cap="none" spc="100" dirty="0">
              <a:effectLst>
                <a:outerShdw blurRad="50800" dist="38100" dir="8100000" algn="tr" rotWithShape="0">
                  <a:prstClr val="white">
                    <a:alpha val="40000"/>
                  </a:prstClr>
                </a:outerShdw>
              </a:effectLst>
            </a:endParaRPr>
          </a:p>
          <a:p>
            <a:pPr marL="0" marR="0" lvl="0" indent="0" algn="ctr" defTabSz="6858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cap="none" spc="100" dirty="0">
              <a:effectLst>
                <a:outerShdw blurRad="50800" dist="38100" dir="8100000" algn="tr" rotWithShape="0">
                  <a:prstClr val="white">
                    <a:alpha val="40000"/>
                  </a:prstClr>
                </a:outerShdw>
              </a:effectLst>
            </a:endParaRPr>
          </a:p>
          <a:p>
            <a:pPr marL="0" marR="0" lvl="0" indent="0" algn="ctr" defTabSz="6858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100" normalizeH="0" baseline="0" noProof="0" dirty="0">
                <a:ln>
                  <a:noFill/>
                </a:ln>
                <a:effectLst>
                  <a:outerShdw blurRad="50800" dist="38100" dir="8100000" algn="tr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Montserrat" charset="0"/>
              </a:rPr>
              <a:t>Topics, Date</a:t>
            </a:r>
          </a:p>
          <a:p>
            <a:pPr marL="0" marR="0" lvl="0" indent="0" algn="ctr" defTabSz="6858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8100000" algn="tr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Montserrat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0B9DD13-FCA1-48DA-9865-509732C604F6}"/>
              </a:ext>
            </a:extLst>
          </p:cNvPr>
          <p:cNvSpPr txBox="1">
            <a:spLocks/>
          </p:cNvSpPr>
          <p:nvPr/>
        </p:nvSpPr>
        <p:spPr>
          <a:xfrm>
            <a:off x="880110" y="3151907"/>
            <a:ext cx="7383780" cy="2481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100" b="0" i="0" kern="80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800" baseline="0">
                <a:solidFill>
                  <a:srgbClr val="226379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100" b="0" i="0" u="none" strike="noStrike" kern="8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7418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Sites">
      <a:dk1>
        <a:srgbClr val="3B6B7A"/>
      </a:dk1>
      <a:lt1>
        <a:srgbClr val="FFFFFF"/>
      </a:lt1>
      <a:dk2>
        <a:srgbClr val="274954"/>
      </a:dk2>
      <a:lt2>
        <a:srgbClr val="E7E6E6"/>
      </a:lt2>
      <a:accent1>
        <a:srgbClr val="017BBA"/>
      </a:accent1>
      <a:accent2>
        <a:srgbClr val="0065A1"/>
      </a:accent2>
      <a:accent3>
        <a:srgbClr val="A5A5A5"/>
      </a:accent3>
      <a:accent4>
        <a:srgbClr val="02773C"/>
      </a:accent4>
      <a:accent5>
        <a:srgbClr val="0B4D43"/>
      </a:accent5>
      <a:accent6>
        <a:srgbClr val="44A13E"/>
      </a:accent6>
      <a:hlink>
        <a:srgbClr val="017BBA"/>
      </a:hlink>
      <a:folHlink>
        <a:srgbClr val="0065A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tes_ppt_master-template_v1_standard-size.potx" id="{0442ABC5-2908-4671-831F-2417572BDD20}" vid="{3F319357-B9D5-4141-B507-BFFEA4A04AEB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C9F72D8CE3164E9E00598FF5FB7504" ma:contentTypeVersion="16" ma:contentTypeDescription="Create a new document." ma:contentTypeScope="" ma:versionID="ed6e46ea5ce0f3b3addca53e66f76780">
  <xsd:schema xmlns:xsd="http://www.w3.org/2001/XMLSchema" xmlns:xs="http://www.w3.org/2001/XMLSchema" xmlns:p="http://schemas.microsoft.com/office/2006/metadata/properties" xmlns:ns2="5b684c87-f0ae-43da-89ec-f872daee15c5" xmlns:ns3="d9320a93-a9f0-4135-97e0-380ac3311a04" targetNamespace="http://schemas.microsoft.com/office/2006/metadata/properties" ma:root="true" ma:fieldsID="161bd695c2c89c00e377405a4abdf06d" ns2:_="" ns3:_="">
    <xsd:import namespace="5b684c87-f0ae-43da-89ec-f872daee15c5"/>
    <xsd:import namespace="d9320a93-a9f0-4135-97e0-380ac3311a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84c87-f0ae-43da-89ec-f872daee1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cb67e9b-c4e4-4b3c-a037-e57c4b497c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20a93-a9f0-4135-97e0-380ac3311a04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8f92a911-49a9-4262-9015-a0e2183af27b}" ma:internalName="TaxCatchAll" ma:showField="CatchAllData" ma:web="d9320a93-a9f0-4135-97e0-380ac3311a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320a93-a9f0-4135-97e0-380ac3311a04">W2DYDCZSR3KP-599401305-18681</_dlc_DocId>
    <_dlc_DocIdUrl xmlns="d9320a93-a9f0-4135-97e0-380ac3311a04">
      <Url>https://sitesreservoirproject.sharepoint.com/EnvPlanning/_layouts/15/DocIdRedir.aspx?ID=W2DYDCZSR3KP-599401305-18681</Url>
      <Description>W2DYDCZSR3KP-599401305-18681</Description>
    </_dlc_DocIdUrl>
    <lcf76f155ced4ddcb4097134ff3c332f xmlns="5b684c87-f0ae-43da-89ec-f872daee15c5">
      <Terms xmlns="http://schemas.microsoft.com/office/infopath/2007/PartnerControls"/>
    </lcf76f155ced4ddcb4097134ff3c332f>
    <TaxCatchAll xmlns="d9320a93-a9f0-4135-97e0-380ac3311a04" xsi:nil="true"/>
  </documentManagement>
</p:properties>
</file>

<file path=customXml/itemProps1.xml><?xml version="1.0" encoding="utf-8"?>
<ds:datastoreItem xmlns:ds="http://schemas.openxmlformats.org/officeDocument/2006/customXml" ds:itemID="{1EF57A9D-6DCA-43A4-B384-E03DD2AEE073}"/>
</file>

<file path=customXml/itemProps2.xml><?xml version="1.0" encoding="utf-8"?>
<ds:datastoreItem xmlns:ds="http://schemas.openxmlformats.org/officeDocument/2006/customXml" ds:itemID="{38BE022E-E6A8-496D-A20A-46CC3110190A}"/>
</file>

<file path=customXml/itemProps3.xml><?xml version="1.0" encoding="utf-8"?>
<ds:datastoreItem xmlns:ds="http://schemas.openxmlformats.org/officeDocument/2006/customXml" ds:itemID="{3D72BEA7-652E-4C44-AA58-AAEE00433E19}"/>
</file>

<file path=customXml/itemProps4.xml><?xml version="1.0" encoding="utf-8"?>
<ds:datastoreItem xmlns:ds="http://schemas.openxmlformats.org/officeDocument/2006/customXml" ds:itemID="{EA264C36-BB08-455B-AAA1-AAA1156992C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1284</TotalTime>
  <Words>166</Words>
  <Application>Microsoft Office PowerPoint</Application>
  <PresentationFormat>On-screen Show (4:3)</PresentationFormat>
  <Paragraphs>49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Tahoma</vt:lpstr>
      <vt:lpstr>Tw Cen MT Condensed Extra Bold</vt:lpstr>
      <vt:lpstr>Wingdings</vt:lpstr>
      <vt:lpstr>7_Office Theme</vt:lpstr>
      <vt:lpstr>Office Theme</vt:lpstr>
      <vt:lpstr>PowerPoint Presentation</vt:lpstr>
      <vt:lpstr>Agenda</vt:lpstr>
      <vt:lpstr>Purpose of the 60-day</vt:lpstr>
      <vt:lpstr>Action Items</vt:lpstr>
      <vt:lpstr>Life-cycle and Flow Mortality Analyses</vt:lpstr>
      <vt:lpstr>USRDOM and CalSim2 Details</vt:lpstr>
      <vt:lpstr>Next Meeting Planning</vt:lpstr>
      <vt:lpstr>Anticipated Issues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Watson</dc:creator>
  <cp:lastModifiedBy>Rob Thomson</cp:lastModifiedBy>
  <cp:revision>87</cp:revision>
  <dcterms:created xsi:type="dcterms:W3CDTF">2018-03-13T18:37:59Z</dcterms:created>
  <dcterms:modified xsi:type="dcterms:W3CDTF">2019-06-05T18:04:51Z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0x01010013C9F72D8CE3164E9E00598FF5FB7504</vt:lpwstr>
  </property>
  <property fmtid="{D5CDD505-2E9C-101B-9397-08002B2CF9AE}" pid="3" name="_dlc_DocIdItemGuid">
    <vt:lpwstr>00626ac1-3d0f-4d4e-9d79-69b4ffcbc7bc</vt:lpwstr>
  </property>
</Properties>
</file>